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F28DFC7-071D-44A6-A2E7-6D60CCBD67B5}" type="datetimeFigureOut">
              <a:rPr lang="en-GB" smtClean="0"/>
              <a:pPr/>
              <a:t>06/07/2012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71C7F9A-69CF-46C5-A736-154DFA1B88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rus@mimas.ac.uk" TargetMode="External"/><Relationship Id="rId2" Type="http://schemas.openxmlformats.org/officeDocument/2006/relationships/hyperlink" Target="http://www.irus.mimas.ac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IRUS-UK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Making scholarly statistics count in UK repositories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59632" y="4725144"/>
            <a:ext cx="7416824" cy="1368152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Paul Needham, Cranfield University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GB" sz="2400" dirty="0" smtClean="0"/>
              <a:t>10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July 2012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showing statistics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IRUS Portal – overall stats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2311200"/>
            <a:ext cx="5623560" cy="41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852936"/>
            <a:ext cx="22322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Screenshot is from earlier demonstrator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Current portal is in early development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Who can see what – still to be decided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1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showing statistics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IRUS Portal – monthly stats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2311104"/>
            <a:ext cx="5623560" cy="41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2852936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IRUS will also produce daily stats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Further views into the DB – </a:t>
            </a:r>
            <a:r>
              <a:rPr lang="en-GB" dirty="0"/>
              <a:t>still to be </a:t>
            </a:r>
            <a:r>
              <a:rPr lang="en-GB" dirty="0" smtClean="0"/>
              <a:t>decided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1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getting statistics out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Various reports will be available to Institutions</a:t>
            </a:r>
          </a:p>
          <a:p>
            <a:pPr lvl="1"/>
            <a:r>
              <a:rPr lang="en-GB" dirty="0" smtClean="0"/>
              <a:t>For humans, downloads as CSV/Excel spreadsheet files</a:t>
            </a:r>
          </a:p>
          <a:p>
            <a:pPr lvl="2"/>
            <a:r>
              <a:rPr lang="en-US" dirty="0" smtClean="0"/>
              <a:t>Monthly </a:t>
            </a:r>
            <a:r>
              <a:rPr lang="en-US" dirty="0"/>
              <a:t>and daily granularity</a:t>
            </a:r>
          </a:p>
          <a:p>
            <a:pPr lvl="1"/>
            <a:r>
              <a:rPr lang="en-GB" dirty="0" smtClean="0"/>
              <a:t>For machines, harvesting via SUSHI</a:t>
            </a:r>
          </a:p>
          <a:p>
            <a:pPr lvl="2"/>
            <a:r>
              <a:rPr lang="en-GB" dirty="0" smtClean="0"/>
              <a:t>Monthly granularity</a:t>
            </a:r>
          </a:p>
          <a:p>
            <a:r>
              <a:rPr lang="en-GB" dirty="0" smtClean="0"/>
              <a:t>Usage statistics for incorporation into Repositories</a:t>
            </a:r>
          </a:p>
          <a:p>
            <a:pPr lvl="1"/>
            <a:r>
              <a:rPr lang="en-GB" dirty="0" smtClean="0"/>
              <a:t>Via an API/Web Service </a:t>
            </a:r>
          </a:p>
          <a:p>
            <a:pPr lvl="2"/>
            <a:r>
              <a:rPr lang="en-GB" dirty="0" smtClean="0"/>
              <a:t>details yet to be determined</a:t>
            </a:r>
            <a:endParaRPr lang="en-GB" dirty="0"/>
          </a:p>
          <a:p>
            <a:pPr lvl="2"/>
            <a:endParaRPr lang="en-GB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where we are now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Pioneers sending data to IRUS</a:t>
            </a:r>
          </a:p>
          <a:p>
            <a:pPr lvl="1"/>
            <a:r>
              <a:rPr lang="en-GB" dirty="0" smtClean="0"/>
              <a:t>Bournemouth, City, Huddersfield (Eprints)</a:t>
            </a:r>
          </a:p>
          <a:p>
            <a:pPr lvl="1"/>
            <a:r>
              <a:rPr lang="en-GB" dirty="0" smtClean="0"/>
              <a:t>Cranfield (</a:t>
            </a:r>
            <a:r>
              <a:rPr lang="en-GB" dirty="0" err="1" smtClean="0"/>
              <a:t>Dspace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Others in the pipeline (</a:t>
            </a:r>
            <a:r>
              <a:rPr lang="en-GB" dirty="0" err="1" smtClean="0"/>
              <a:t>inc.</a:t>
            </a:r>
            <a:r>
              <a:rPr lang="en-GB" dirty="0" smtClean="0"/>
              <a:t> Leicester, Salford)</a:t>
            </a:r>
          </a:p>
          <a:p>
            <a:r>
              <a:rPr lang="en-GB" dirty="0" smtClean="0"/>
              <a:t>We’re working on:</a:t>
            </a:r>
          </a:p>
          <a:p>
            <a:pPr lvl="1"/>
            <a:r>
              <a:rPr lang="en-GB" dirty="0" smtClean="0"/>
              <a:t>Ingest scripts</a:t>
            </a:r>
          </a:p>
          <a:p>
            <a:pPr lvl="1"/>
            <a:r>
              <a:rPr lang="en-GB" dirty="0" smtClean="0"/>
              <a:t>Portal UI – basics</a:t>
            </a:r>
          </a:p>
          <a:p>
            <a:pPr lvl="1"/>
            <a:r>
              <a:rPr lang="en-GB" dirty="0" smtClean="0"/>
              <a:t>Spreading the word about IRUS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next steps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of what we’re already doing…</a:t>
            </a:r>
          </a:p>
          <a:p>
            <a:r>
              <a:rPr lang="en-GB" dirty="0" smtClean="0"/>
              <a:t>Community Engagement</a:t>
            </a:r>
          </a:p>
          <a:p>
            <a:pPr lvl="1"/>
            <a:r>
              <a:rPr lang="en-GB" dirty="0" smtClean="0"/>
              <a:t>Getting more IRs on-board</a:t>
            </a:r>
          </a:p>
          <a:p>
            <a:pPr lvl="1"/>
            <a:r>
              <a:rPr lang="en-US" dirty="0" smtClean="0"/>
              <a:t>Defining </a:t>
            </a:r>
            <a:r>
              <a:rPr lang="en-US" dirty="0"/>
              <a:t>and evaluating user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/>
              <a:t>including surveys, interviews, monitoring </a:t>
            </a:r>
            <a:r>
              <a:rPr lang="en-US" dirty="0" smtClean="0"/>
              <a:t>feedback, etc.</a:t>
            </a:r>
          </a:p>
          <a:p>
            <a:r>
              <a:rPr lang="en-US" dirty="0" smtClean="0"/>
              <a:t>Processes to support</a:t>
            </a:r>
          </a:p>
          <a:p>
            <a:pPr lvl="1"/>
            <a:r>
              <a:rPr lang="en-US" dirty="0" smtClean="0"/>
              <a:t>institutional liaison, </a:t>
            </a:r>
            <a:r>
              <a:rPr lang="en-US" dirty="0"/>
              <a:t>data </a:t>
            </a:r>
            <a:r>
              <a:rPr lang="en-US" dirty="0" smtClean="0"/>
              <a:t>collection, </a:t>
            </a:r>
            <a:r>
              <a:rPr lang="en-US" dirty="0"/>
              <a:t>monitoring and responding to future </a:t>
            </a:r>
            <a:r>
              <a:rPr lang="en-US" dirty="0" smtClean="0"/>
              <a:t>requirements, ensuring interoperability</a:t>
            </a:r>
          </a:p>
          <a:p>
            <a:pPr lvl="1"/>
            <a:r>
              <a:rPr lang="en-US" dirty="0"/>
              <a:t>development and production environments including monitoring, back-up, authentication and archiving polices and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Formal application for COUNTER-compliance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Project web site:</a:t>
            </a:r>
          </a:p>
          <a:p>
            <a:pPr lvl="1"/>
            <a:r>
              <a:rPr lang="en-GB" dirty="0" smtClean="0">
                <a:hlinkClick r:id="rId2"/>
              </a:rPr>
              <a:t>http://www.irus.mimas.ac.uk/</a:t>
            </a:r>
            <a:endParaRPr lang="en-GB" dirty="0" smtClean="0"/>
          </a:p>
          <a:p>
            <a:r>
              <a:rPr lang="en-GB" dirty="0"/>
              <a:t>Please contact our helpdesk </a:t>
            </a:r>
            <a:r>
              <a:rPr lang="en-GB" dirty="0" smtClean="0">
                <a:hlinkClick r:id="rId3"/>
              </a:rPr>
              <a:t>irus@mimas.ac.uk</a:t>
            </a:r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/>
              <a:t>you are a UK repository wishing to participate in </a:t>
            </a:r>
            <a:r>
              <a:rPr lang="en-GB" dirty="0" smtClean="0"/>
              <a:t>IRUS</a:t>
            </a:r>
          </a:p>
          <a:p>
            <a:pPr lvl="1"/>
            <a:r>
              <a:rPr lang="en-GB" dirty="0" smtClean="0"/>
              <a:t>You just want more info…</a:t>
            </a:r>
          </a:p>
          <a:p>
            <a:r>
              <a:rPr lang="en-GB" dirty="0" smtClean="0"/>
              <a:t>Thank you!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IRUS-UK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72000" rIns="72000"/>
          <a:lstStyle/>
          <a:p>
            <a:r>
              <a:rPr lang="en-GB" dirty="0" smtClean="0"/>
              <a:t>Funded by JISC as part of UK </a:t>
            </a:r>
            <a:r>
              <a:rPr lang="en-GB" dirty="0" err="1" smtClean="0"/>
              <a:t>RepositoryNet</a:t>
            </a:r>
            <a:r>
              <a:rPr lang="en-GB" dirty="0" smtClean="0"/>
              <a:t>+</a:t>
            </a:r>
            <a:endParaRPr lang="en-GB" dirty="0"/>
          </a:p>
          <a:p>
            <a:r>
              <a:rPr lang="en-GB" dirty="0" smtClean="0"/>
              <a:t>Lead by </a:t>
            </a:r>
            <a:r>
              <a:rPr lang="en-GB" dirty="0" err="1" smtClean="0"/>
              <a:t>Mimas</a:t>
            </a:r>
            <a:endParaRPr lang="en-GB" dirty="0" smtClean="0"/>
          </a:p>
          <a:p>
            <a:r>
              <a:rPr lang="en-GB" dirty="0" smtClean="0"/>
              <a:t>Primary Project Team Members:</a:t>
            </a:r>
          </a:p>
          <a:p>
            <a:pPr lvl="1"/>
            <a:r>
              <a:rPr lang="en-GB" dirty="0" err="1" smtClean="0"/>
              <a:t>Mimas</a:t>
            </a:r>
            <a:endParaRPr lang="en-GB" dirty="0" smtClean="0"/>
          </a:p>
          <a:p>
            <a:pPr lvl="1"/>
            <a:r>
              <a:rPr lang="en-GB" dirty="0" smtClean="0"/>
              <a:t>Cranfield University</a:t>
            </a:r>
          </a:p>
          <a:p>
            <a:pPr lvl="1"/>
            <a:r>
              <a:rPr lang="en-GB" dirty="0" err="1" smtClean="0"/>
              <a:t>EvidenceBase</a:t>
            </a:r>
            <a:r>
              <a:rPr lang="en-GB" dirty="0" smtClean="0"/>
              <a:t>, BCU</a:t>
            </a:r>
          </a:p>
          <a:p>
            <a:r>
              <a:rPr lang="en-GB" dirty="0" smtClean="0"/>
              <a:t>IRUS: </a:t>
            </a:r>
            <a:br>
              <a:rPr lang="en-GB" dirty="0" smtClean="0"/>
            </a:br>
            <a:r>
              <a:rPr lang="en-GB" dirty="0" smtClean="0"/>
              <a:t>Institutional Repository Usage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IRUS-UK: history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Emerged as an outcome of </a:t>
            </a:r>
            <a:r>
              <a:rPr lang="en-GB" dirty="0" smtClean="0"/>
              <a:t>PIRUS2</a:t>
            </a:r>
          </a:p>
          <a:p>
            <a:pPr lvl="1"/>
            <a:r>
              <a:rPr lang="en-GB" dirty="0"/>
              <a:t>Publisher and Institution Repository Usage </a:t>
            </a:r>
            <a:r>
              <a:rPr lang="en-GB" dirty="0" smtClean="0"/>
              <a:t>Statistics project</a:t>
            </a:r>
          </a:p>
          <a:p>
            <a:pPr lvl="1"/>
            <a:r>
              <a:rPr lang="en-GB" dirty="0" smtClean="0"/>
              <a:t>Aimed to </a:t>
            </a:r>
            <a:r>
              <a:rPr lang="en-GB" dirty="0"/>
              <a:t>develop a global standard to enable the recording, reporting and consolidation of online usage statistics for individual journal articles hosted by Institutional Repositories, Publishers and </a:t>
            </a:r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Proved it was </a:t>
            </a:r>
            <a:r>
              <a:rPr lang="en-GB" dirty="0"/>
              <a:t>technically </a:t>
            </a:r>
            <a:r>
              <a:rPr lang="en-GB" dirty="0" smtClean="0"/>
              <a:t>feasible, but thwarted </a:t>
            </a:r>
            <a:r>
              <a:rPr lang="en-GB" dirty="0"/>
              <a:t>by organisational and political </a:t>
            </a:r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However, crisis/opportunity… we now knew it was possible to…</a:t>
            </a:r>
          </a:p>
        </p:txBody>
      </p:sp>
    </p:spTree>
    <p:extLst>
      <p:ext uri="{BB962C8B-B14F-4D97-AF65-F5344CB8AC3E}">
        <p14:creationId xmlns:p14="http://schemas.microsoft.com/office/powerpoint/2010/main" val="24212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IRUS-UK: aim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Enable UK IRs to share/expose usage statistics </a:t>
            </a:r>
            <a:r>
              <a:rPr lang="en-GB" dirty="0" smtClean="0"/>
              <a:t>based </a:t>
            </a:r>
            <a:r>
              <a:rPr lang="en-GB" dirty="0"/>
              <a:t>on a global </a:t>
            </a:r>
            <a:r>
              <a:rPr lang="en-GB" dirty="0" smtClean="0"/>
              <a:t>standard – COUNTER</a:t>
            </a:r>
          </a:p>
          <a:p>
            <a:pPr lvl="1"/>
            <a:r>
              <a:rPr lang="en-GB" dirty="0" smtClean="0"/>
              <a:t>Produced on the same basis as publishers</a:t>
            </a:r>
          </a:p>
          <a:p>
            <a:pPr lvl="1"/>
            <a:r>
              <a:rPr lang="en-GB" dirty="0" smtClean="0"/>
              <a:t>Filtered to remove robots and double clicks</a:t>
            </a:r>
            <a:endParaRPr lang="en-GB" dirty="0"/>
          </a:p>
          <a:p>
            <a:pPr lvl="1"/>
            <a:r>
              <a:rPr lang="en-GB" dirty="0" smtClean="0"/>
              <a:t>Comparable</a:t>
            </a:r>
          </a:p>
          <a:p>
            <a:pPr lvl="1"/>
            <a:r>
              <a:rPr lang="en-GB" dirty="0" smtClean="0"/>
              <a:t>Reliable</a:t>
            </a:r>
          </a:p>
          <a:p>
            <a:pPr lvl="1"/>
            <a:r>
              <a:rPr lang="en-GB" dirty="0" smtClean="0"/>
              <a:t>Trustworthy</a:t>
            </a:r>
          </a:p>
          <a:p>
            <a:pPr lvl="1"/>
            <a:r>
              <a:rPr lang="en-GB" dirty="0" smtClean="0"/>
              <a:t>Authoritative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64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IRUS-UK: objectives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Collect </a:t>
            </a:r>
            <a:r>
              <a:rPr lang="en-GB" dirty="0"/>
              <a:t>raw usage data from UK IRs for all item types within </a:t>
            </a:r>
            <a:r>
              <a:rPr lang="en-GB" dirty="0" smtClean="0"/>
              <a:t>repositories</a:t>
            </a:r>
          </a:p>
          <a:p>
            <a:pPr lvl="1"/>
            <a:r>
              <a:rPr lang="en-GB" dirty="0" smtClean="0"/>
              <a:t>Downloads not record views</a:t>
            </a:r>
            <a:endParaRPr lang="en-GB" dirty="0"/>
          </a:p>
          <a:p>
            <a:r>
              <a:rPr lang="en-GB" dirty="0"/>
              <a:t>Process those raw data into COUNTER-compliant </a:t>
            </a:r>
            <a:r>
              <a:rPr lang="en-GB" dirty="0" smtClean="0"/>
              <a:t>statistics</a:t>
            </a:r>
          </a:p>
          <a:p>
            <a:r>
              <a:rPr lang="en-GB" dirty="0"/>
              <a:t>R</a:t>
            </a:r>
            <a:r>
              <a:rPr lang="en-GB" dirty="0" smtClean="0"/>
              <a:t>eturn </a:t>
            </a:r>
            <a:r>
              <a:rPr lang="en-GB" dirty="0"/>
              <a:t>those statistics back to the originating repositories for their own use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90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IRUS-UK: </a:t>
            </a:r>
            <a:r>
              <a:rPr lang="en-GB" sz="4400" dirty="0" smtClean="0"/>
              <a:t>objectives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Give JISC (and others) a nation-wide picture of the overall use of UK repositories</a:t>
            </a:r>
          </a:p>
          <a:p>
            <a:pPr lvl="1"/>
            <a:r>
              <a:rPr lang="en-GB" dirty="0" smtClean="0"/>
              <a:t>demonstrate </a:t>
            </a:r>
            <a:r>
              <a:rPr lang="en-GB" dirty="0"/>
              <a:t>their value and place in the dissemination of scholarly outputs </a:t>
            </a:r>
          </a:p>
          <a:p>
            <a:r>
              <a:rPr lang="en-GB" dirty="0"/>
              <a:t>Offer opportunities for benchmarking </a:t>
            </a:r>
          </a:p>
          <a:p>
            <a:r>
              <a:rPr lang="en-GB" dirty="0"/>
              <a:t>Act as an intermediary between UK repositories and other agencies</a:t>
            </a:r>
          </a:p>
          <a:p>
            <a:pPr lvl="1"/>
            <a:r>
              <a:rPr lang="en-GB" dirty="0"/>
              <a:t>e.g. global central clearinghouse, national shared services, </a:t>
            </a:r>
            <a:r>
              <a:rPr lang="en-GB" dirty="0" err="1"/>
              <a:t>OpenAIRE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1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gathering data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Considered 2 scenarios </a:t>
            </a:r>
            <a:r>
              <a:rPr lang="en-US" dirty="0"/>
              <a:t>for gathering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‘Tracker</a:t>
            </a:r>
            <a:r>
              <a:rPr lang="en-US" dirty="0"/>
              <a:t>’ code</a:t>
            </a:r>
          </a:p>
          <a:p>
            <a:pPr lvl="2"/>
            <a:r>
              <a:rPr lang="en-US" dirty="0"/>
              <a:t>a server-side ‘Google Analytics’ for </a:t>
            </a:r>
            <a:r>
              <a:rPr lang="en-US" dirty="0" smtClean="0"/>
              <a:t>item </a:t>
            </a:r>
            <a:r>
              <a:rPr lang="en-US" dirty="0"/>
              <a:t>downloads</a:t>
            </a:r>
          </a:p>
          <a:p>
            <a:pPr lvl="2"/>
            <a:r>
              <a:rPr lang="en-US" dirty="0"/>
              <a:t>Pushes metadata to a </a:t>
            </a:r>
            <a:r>
              <a:rPr lang="en-US" dirty="0" smtClean="0"/>
              <a:t>third-party server as </a:t>
            </a:r>
            <a:r>
              <a:rPr lang="en-US" dirty="0" err="1" smtClean="0"/>
              <a:t>OpenURL</a:t>
            </a:r>
            <a:r>
              <a:rPr lang="en-US" dirty="0" smtClean="0"/>
              <a:t> Key/Value strings</a:t>
            </a:r>
            <a:endParaRPr lang="en-US" dirty="0"/>
          </a:p>
          <a:p>
            <a:pPr lvl="1"/>
            <a:r>
              <a:rPr lang="en-US" dirty="0" smtClean="0"/>
              <a:t>OAI-PMH </a:t>
            </a:r>
            <a:r>
              <a:rPr lang="en-US" dirty="0"/>
              <a:t>harvesting</a:t>
            </a:r>
          </a:p>
          <a:p>
            <a:pPr lvl="2"/>
            <a:r>
              <a:rPr lang="en-US" dirty="0" smtClean="0"/>
              <a:t>Used </a:t>
            </a:r>
            <a:r>
              <a:rPr lang="en-US" dirty="0"/>
              <a:t>to by third parties to ‘pull’ metadata from </a:t>
            </a:r>
            <a:r>
              <a:rPr lang="en-US" dirty="0" smtClean="0"/>
              <a:t>repositories</a:t>
            </a:r>
          </a:p>
          <a:p>
            <a:pPr lvl="2"/>
            <a:r>
              <a:rPr lang="en-US" dirty="0" smtClean="0"/>
              <a:t>Repurposed to expose usage events as </a:t>
            </a:r>
            <a:r>
              <a:rPr lang="en-US" dirty="0" err="1" smtClean="0"/>
              <a:t>OpenURL</a:t>
            </a:r>
            <a:r>
              <a:rPr lang="en-US" dirty="0" smtClean="0"/>
              <a:t> Context Objects</a:t>
            </a:r>
          </a:p>
          <a:p>
            <a:r>
              <a:rPr lang="en-US" dirty="0" smtClean="0"/>
              <a:t> Opted for the Tracker</a:t>
            </a:r>
          </a:p>
          <a:p>
            <a:pPr lvl="1"/>
            <a:r>
              <a:rPr lang="en-US" dirty="0" smtClean="0"/>
              <a:t>Just easier</a:t>
            </a:r>
          </a:p>
          <a:p>
            <a:pPr lvl="1"/>
            <a:r>
              <a:rPr lang="en-US" dirty="0" smtClean="0"/>
              <a:t>Plugins/patches available for DSpace and Eprints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gathering data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IRUS logs receive </a:t>
            </a:r>
            <a:r>
              <a:rPr lang="en-US" dirty="0" err="1" smtClean="0"/>
              <a:t>OpenURL</a:t>
            </a:r>
            <a:r>
              <a:rPr lang="en-US" dirty="0" smtClean="0"/>
              <a:t> strings</a:t>
            </a:r>
            <a:endParaRPr lang="en-US" dirty="0"/>
          </a:p>
          <a:p>
            <a:pPr lvl="1"/>
            <a:r>
              <a:rPr lang="en-GB" dirty="0"/>
              <a:t>81.17.244.212 - - [06/Jul/2012:00:00:00 +0100] "HEAD /counter/?</a:t>
            </a:r>
            <a:r>
              <a:rPr lang="en-GB" dirty="0" err="1"/>
              <a:t>url_ver</a:t>
            </a:r>
            <a:r>
              <a:rPr lang="en-GB" dirty="0"/>
              <a:t>=Z39.88-2004&amp;url_tim=2012-07-05T22%3A59%3A59Z&amp;req_id=urn%3Aip%3A86.15.47.114&amp;req_dat=Mozilla%2F5.0+(iPhone%3B+U%3B+CPU+iPhone+OS+5_1_1+like+Mac+OS+X%3B+en-us)+AppleWebKit%2F534.46.0+(KHTML%2C+like+Gecko)+CriOS%2F19.0.1084.60+Mobile%2F9B208+Safari%2F7534.48.3&amp;rft.artnum=oai%3Aeprints.hud.ac.uk%3A8795&amp;svc_format=application%2Fpdf&amp;rfr_id=eprints.hud.ac.uk HTTP/1.1" 200 - "-" "</a:t>
            </a:r>
            <a:r>
              <a:rPr lang="en-GB" dirty="0" err="1"/>
              <a:t>EPrints</a:t>
            </a:r>
            <a:r>
              <a:rPr lang="en-GB" dirty="0"/>
              <a:t> 3.2.2 (Chocolate Cake) [Born on 2010-05-25]"</a:t>
            </a:r>
          </a:p>
        </p:txBody>
      </p:sp>
    </p:spTree>
    <p:extLst>
      <p:ext uri="{BB962C8B-B14F-4D97-AF65-F5344CB8AC3E}">
        <p14:creationId xmlns:p14="http://schemas.microsoft.com/office/powerpoint/2010/main" val="35277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IRUS-UK: processing data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Logs are processed daily</a:t>
            </a:r>
          </a:p>
          <a:p>
            <a:r>
              <a:rPr lang="en-US" dirty="0" smtClean="0"/>
              <a:t>Step 1: Perl script parses the logs</a:t>
            </a:r>
          </a:p>
          <a:p>
            <a:pPr lvl="1"/>
            <a:r>
              <a:rPr lang="en-GB" dirty="0" smtClean="0"/>
              <a:t>Processes </a:t>
            </a:r>
            <a:r>
              <a:rPr lang="en-GB" dirty="0"/>
              <a:t>entries from </a:t>
            </a:r>
            <a:r>
              <a:rPr lang="en-GB" dirty="0" smtClean="0"/>
              <a:t>recognised IRs</a:t>
            </a:r>
          </a:p>
          <a:p>
            <a:pPr lvl="1"/>
            <a:r>
              <a:rPr lang="en-US" dirty="0" smtClean="0"/>
              <a:t>Sorts and filters entries following COUNTER rules</a:t>
            </a:r>
          </a:p>
          <a:p>
            <a:pPr lvl="1"/>
            <a:r>
              <a:rPr lang="en-US" dirty="0" smtClean="0"/>
              <a:t>Consolidates daily accesses for each item</a:t>
            </a:r>
          </a:p>
          <a:p>
            <a:pPr lvl="1"/>
            <a:r>
              <a:rPr lang="en-US" dirty="0" smtClean="0"/>
              <a:t>Outputs to intermediate file</a:t>
            </a:r>
          </a:p>
          <a:p>
            <a:r>
              <a:rPr lang="en-US" dirty="0" smtClean="0"/>
              <a:t>Step 2: Perl script parses intermediate file</a:t>
            </a:r>
          </a:p>
          <a:p>
            <a:pPr lvl="1"/>
            <a:r>
              <a:rPr lang="en-GB" dirty="0" smtClean="0"/>
              <a:t>Looks </a:t>
            </a:r>
            <a:r>
              <a:rPr lang="en-GB" dirty="0"/>
              <a:t>up each item in the </a:t>
            </a:r>
            <a:r>
              <a:rPr lang="en-GB" dirty="0" smtClean="0"/>
              <a:t>IRUS DB</a:t>
            </a:r>
          </a:p>
          <a:p>
            <a:pPr lvl="2"/>
            <a:r>
              <a:rPr lang="en-GB" dirty="0" smtClean="0"/>
              <a:t>If item is unknown to the system uses an OAI </a:t>
            </a:r>
            <a:r>
              <a:rPr lang="en-GB" dirty="0" err="1" smtClean="0"/>
              <a:t>GetRecord</a:t>
            </a:r>
            <a:r>
              <a:rPr lang="en-GB" dirty="0" smtClean="0"/>
              <a:t> to retrieve and add item metadata to DB</a:t>
            </a:r>
          </a:p>
          <a:p>
            <a:pPr lvl="1"/>
            <a:r>
              <a:rPr lang="en-GB" dirty="0" smtClean="0"/>
              <a:t>Updates DB with </a:t>
            </a:r>
            <a:r>
              <a:rPr lang="en-GB" smtClean="0"/>
              <a:t>new statistics</a:t>
            </a:r>
            <a:endParaRPr lang="en-GB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306</TotalTime>
  <Words>695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IRUS-UK</vt:lpstr>
      <vt:lpstr>IRUS-UK</vt:lpstr>
      <vt:lpstr>IRUS-UK: history</vt:lpstr>
      <vt:lpstr>IRUS-UK: aim</vt:lpstr>
      <vt:lpstr>IRUS-UK: objectives</vt:lpstr>
      <vt:lpstr>IRUS-UK: objectives</vt:lpstr>
      <vt:lpstr>IRUS-UK: gathering data</vt:lpstr>
      <vt:lpstr>IRUS-UK: gathering data</vt:lpstr>
      <vt:lpstr>IRUS-UK: processing data</vt:lpstr>
      <vt:lpstr>IRUS-UK: showing statistics</vt:lpstr>
      <vt:lpstr>IRUS-UK: showing statistics</vt:lpstr>
      <vt:lpstr>IRUS-UK: getting statistics out</vt:lpstr>
      <vt:lpstr>IRUS-UK: where we are now</vt:lpstr>
      <vt:lpstr>IRUS-UK: next steps</vt:lpstr>
      <vt:lpstr>IRUS-UK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IRUS-UK</dc:title>
  <dc:creator>Paul</dc:creator>
  <cp:lastModifiedBy>Paul</cp:lastModifiedBy>
  <cp:revision>27</cp:revision>
  <dcterms:created xsi:type="dcterms:W3CDTF">2012-07-05T14:08:39Z</dcterms:created>
  <dcterms:modified xsi:type="dcterms:W3CDTF">2012-07-06T13:38:58Z</dcterms:modified>
</cp:coreProperties>
</file>