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9144000" cy="6858000"/>
  <p:notesSz cx="6858000" cy="9144000"/>
  <p:defaultTextStyle>
    <a:lvl1pPr>
      <a:defRPr>
        <a:solidFill>
          <a:srgbClr val="313032"/>
        </a:solidFill>
        <a:latin typeface="News Gothic MT"/>
        <a:ea typeface="News Gothic MT"/>
        <a:cs typeface="News Gothic MT"/>
        <a:sym typeface="News Gothic MT"/>
      </a:defRPr>
    </a:lvl1pPr>
    <a:lvl2pPr indent="457200">
      <a:defRPr>
        <a:solidFill>
          <a:srgbClr val="313032"/>
        </a:solidFill>
        <a:latin typeface="News Gothic MT"/>
        <a:ea typeface="News Gothic MT"/>
        <a:cs typeface="News Gothic MT"/>
        <a:sym typeface="News Gothic MT"/>
      </a:defRPr>
    </a:lvl2pPr>
    <a:lvl3pPr indent="914400">
      <a:defRPr>
        <a:solidFill>
          <a:srgbClr val="313032"/>
        </a:solidFill>
        <a:latin typeface="News Gothic MT"/>
        <a:ea typeface="News Gothic MT"/>
        <a:cs typeface="News Gothic MT"/>
        <a:sym typeface="News Gothic MT"/>
      </a:defRPr>
    </a:lvl3pPr>
    <a:lvl4pPr indent="1371600">
      <a:defRPr>
        <a:solidFill>
          <a:srgbClr val="313032"/>
        </a:solidFill>
        <a:latin typeface="News Gothic MT"/>
        <a:ea typeface="News Gothic MT"/>
        <a:cs typeface="News Gothic MT"/>
        <a:sym typeface="News Gothic MT"/>
      </a:defRPr>
    </a:lvl4pPr>
    <a:lvl5pPr indent="1828800">
      <a:defRPr>
        <a:solidFill>
          <a:srgbClr val="313032"/>
        </a:solidFill>
        <a:latin typeface="News Gothic MT"/>
        <a:ea typeface="News Gothic MT"/>
        <a:cs typeface="News Gothic MT"/>
        <a:sym typeface="News Gothic MT"/>
      </a:defRPr>
    </a:lvl5pPr>
    <a:lvl6pPr indent="2286000">
      <a:defRPr>
        <a:solidFill>
          <a:srgbClr val="313032"/>
        </a:solidFill>
        <a:latin typeface="News Gothic MT"/>
        <a:ea typeface="News Gothic MT"/>
        <a:cs typeface="News Gothic MT"/>
        <a:sym typeface="News Gothic MT"/>
      </a:defRPr>
    </a:lvl6pPr>
    <a:lvl7pPr indent="2743200">
      <a:defRPr>
        <a:solidFill>
          <a:srgbClr val="313032"/>
        </a:solidFill>
        <a:latin typeface="News Gothic MT"/>
        <a:ea typeface="News Gothic MT"/>
        <a:cs typeface="News Gothic MT"/>
        <a:sym typeface="News Gothic MT"/>
      </a:defRPr>
    </a:lvl7pPr>
    <a:lvl8pPr indent="3200400">
      <a:defRPr>
        <a:solidFill>
          <a:srgbClr val="313032"/>
        </a:solidFill>
        <a:latin typeface="News Gothic MT"/>
        <a:ea typeface="News Gothic MT"/>
        <a:cs typeface="News Gothic MT"/>
        <a:sym typeface="News Gothic MT"/>
      </a:defRPr>
    </a:lvl8pPr>
    <a:lvl9pPr indent="3657600">
      <a:defRPr>
        <a:solidFill>
          <a:srgbClr val="313032"/>
        </a:solidFill>
        <a:latin typeface="News Gothic MT"/>
        <a:ea typeface="News Gothic MT"/>
        <a:cs typeface="News Gothic MT"/>
        <a:sym typeface="News Gothic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News Gothic MT"/>
          <a:ea typeface="News Gothic MT"/>
          <a:cs typeface="News Gothic MT"/>
        </a:font>
        <a:srgbClr val="313032"/>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5ED"/>
          </a:solidFill>
        </a:fill>
      </a:tcStyle>
    </a:wholeTbl>
    <a:band2H>
      <a:tcTxStyle b="def" i="def"/>
      <a:tcStyle>
        <a:tcBdr/>
        <a:fill>
          <a:solidFill>
            <a:srgbClr val="E7F2F6"/>
          </a:solidFill>
        </a:fill>
      </a:tcStyle>
    </a:band2H>
    <a:firstCol>
      <a:tcTxStyle b="on" i="on">
        <a:font>
          <a:latin typeface="News Gothic MT"/>
          <a:ea typeface="News Gothic MT"/>
          <a:cs typeface="News Gothic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6B4CD"/>
          </a:solidFill>
        </a:fill>
      </a:tcStyle>
    </a:firstCol>
    <a:lastRow>
      <a:tcTxStyle b="on" i="on">
        <a:font>
          <a:latin typeface="News Gothic MT"/>
          <a:ea typeface="News Gothic MT"/>
          <a:cs typeface="News Gothic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6B4CD"/>
          </a:solidFill>
        </a:fill>
      </a:tcStyle>
    </a:lastRow>
    <a:firstRow>
      <a:tcTxStyle b="on" i="on">
        <a:font>
          <a:latin typeface="News Gothic MT"/>
          <a:ea typeface="News Gothic MT"/>
          <a:cs typeface="News Gothic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6B4CD"/>
          </a:solidFill>
        </a:fill>
      </a:tcStyle>
    </a:firstRow>
  </a:tblStyle>
  <a:tblStyle styleId="{C7B018BB-80A7-4F77-B60F-C8B233D01FF8}" styleName="">
    <a:tblBg/>
    <a:wholeTbl>
      <a:tcTxStyle b="on" i="on">
        <a:font>
          <a:latin typeface="News Gothic MT"/>
          <a:ea typeface="News Gothic MT"/>
          <a:cs typeface="News Gothic MT"/>
        </a:font>
        <a:srgbClr val="313032"/>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1CACE"/>
          </a:solidFill>
        </a:fill>
      </a:tcStyle>
    </a:wholeTbl>
    <a:band2H>
      <a:tcTxStyle b="def" i="def"/>
      <a:tcStyle>
        <a:tcBdr/>
        <a:fill>
          <a:solidFill>
            <a:srgbClr val="F8E6E8"/>
          </a:solidFill>
        </a:fill>
      </a:tcStyle>
    </a:band2H>
    <a:firstCol>
      <a:tcTxStyle b="on" i="on">
        <a:font>
          <a:latin typeface="News Gothic MT"/>
          <a:ea typeface="News Gothic MT"/>
          <a:cs typeface="News Gothic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0F46"/>
          </a:solidFill>
        </a:fill>
      </a:tcStyle>
    </a:firstCol>
    <a:lastRow>
      <a:tcTxStyle b="on" i="on">
        <a:font>
          <a:latin typeface="News Gothic MT"/>
          <a:ea typeface="News Gothic MT"/>
          <a:cs typeface="News Gothic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0F46"/>
          </a:solidFill>
        </a:fill>
      </a:tcStyle>
    </a:lastRow>
    <a:firstRow>
      <a:tcTxStyle b="on" i="on">
        <a:font>
          <a:latin typeface="News Gothic MT"/>
          <a:ea typeface="News Gothic MT"/>
          <a:cs typeface="News Gothic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0F46"/>
          </a:solidFill>
        </a:fill>
      </a:tcStyle>
    </a:firstRow>
  </a:tblStyle>
  <a:tblStyle styleId="{EEE7283C-3CF3-47DC-8721-378D4A62B228}" styleName="">
    <a:tblBg/>
    <a:wholeTbl>
      <a:tcTxStyle b="on" i="on">
        <a:font>
          <a:latin typeface="News Gothic MT"/>
          <a:ea typeface="News Gothic MT"/>
          <a:cs typeface="News Gothic MT"/>
        </a:font>
        <a:srgbClr val="313032"/>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DF2CB"/>
          </a:solidFill>
        </a:fill>
      </a:tcStyle>
    </a:wholeTbl>
    <a:band2H>
      <a:tcTxStyle b="def" i="def"/>
      <a:tcStyle>
        <a:tcBdr/>
        <a:fill>
          <a:solidFill>
            <a:srgbClr val="F6F8E7"/>
          </a:solidFill>
        </a:fill>
      </a:tcStyle>
    </a:band2H>
    <a:firstCol>
      <a:tcTxStyle b="on" i="on">
        <a:font>
          <a:latin typeface="News Gothic MT"/>
          <a:ea typeface="News Gothic MT"/>
          <a:cs typeface="News Gothic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C1B"/>
          </a:solidFill>
        </a:fill>
      </a:tcStyle>
    </a:firstCol>
    <a:lastRow>
      <a:tcTxStyle b="on" i="on">
        <a:font>
          <a:latin typeface="News Gothic MT"/>
          <a:ea typeface="News Gothic MT"/>
          <a:cs typeface="News Gothic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C1B"/>
          </a:solidFill>
        </a:fill>
      </a:tcStyle>
    </a:lastRow>
    <a:firstRow>
      <a:tcTxStyle b="on" i="on">
        <a:font>
          <a:latin typeface="News Gothic MT"/>
          <a:ea typeface="News Gothic MT"/>
          <a:cs typeface="News Gothic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C1B"/>
          </a:solidFill>
        </a:fill>
      </a:tcStyle>
    </a:firstRow>
  </a:tblStyle>
  <a:tblStyle styleId="{CF821DB8-F4EB-4A41-A1BA-3FCAFE7338EE}" styleName="">
    <a:tblBg/>
    <a:wholeTbl>
      <a:tcTxStyle b="on" i="on">
        <a:font>
          <a:latin typeface="News Gothic MT"/>
          <a:ea typeface="News Gothic MT"/>
          <a:cs typeface="News Gothic MT"/>
        </a:font>
        <a:srgbClr val="31303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FFFFFF"/>
          </a:solidFill>
        </a:fill>
      </a:tcStyle>
    </a:band2H>
    <a:firstCol>
      <a:tcTxStyle b="on" i="on">
        <a:font>
          <a:latin typeface="News Gothic MT"/>
          <a:ea typeface="News Gothic MT"/>
          <a:cs typeface="News Gothic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6B4CD"/>
          </a:solidFill>
        </a:fill>
      </a:tcStyle>
    </a:firstCol>
    <a:lastRow>
      <a:tcTxStyle b="on" i="on">
        <a:font>
          <a:latin typeface="News Gothic MT"/>
          <a:ea typeface="News Gothic MT"/>
          <a:cs typeface="News Gothic MT"/>
        </a:font>
        <a:srgbClr val="313032"/>
      </a:tcTxStyle>
      <a:tcStyle>
        <a:tcBdr>
          <a:left>
            <a:ln w="12700" cap="flat">
              <a:noFill/>
              <a:miter lim="400000"/>
            </a:ln>
          </a:left>
          <a:right>
            <a:ln w="12700" cap="flat">
              <a:noFill/>
              <a:miter lim="400000"/>
            </a:ln>
          </a:right>
          <a:top>
            <a:ln w="50800" cap="flat">
              <a:solidFill>
                <a:srgbClr val="313032"/>
              </a:solidFill>
              <a:prstDash val="solid"/>
              <a:bevel/>
            </a:ln>
          </a:top>
          <a:bottom>
            <a:ln w="25400" cap="flat">
              <a:solidFill>
                <a:srgbClr val="313032"/>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News Gothic MT"/>
          <a:ea typeface="News Gothic MT"/>
          <a:cs typeface="News Gothic MT"/>
        </a:font>
        <a:srgbClr val="FFFFFF"/>
      </a:tcTxStyle>
      <a:tcStyle>
        <a:tcBdr>
          <a:left>
            <a:ln w="12700" cap="flat">
              <a:noFill/>
              <a:miter lim="400000"/>
            </a:ln>
          </a:left>
          <a:right>
            <a:ln w="12700" cap="flat">
              <a:noFill/>
              <a:miter lim="400000"/>
            </a:ln>
          </a:right>
          <a:top>
            <a:ln w="25400" cap="flat">
              <a:solidFill>
                <a:srgbClr val="313032"/>
              </a:solidFill>
              <a:prstDash val="solid"/>
              <a:bevel/>
            </a:ln>
          </a:top>
          <a:bottom>
            <a:ln w="25400" cap="flat">
              <a:solidFill>
                <a:srgbClr val="313032"/>
              </a:solidFill>
              <a:prstDash val="solid"/>
              <a:bevel/>
            </a:ln>
          </a:bottom>
          <a:insideH>
            <a:ln w="12700" cap="flat">
              <a:noFill/>
              <a:miter lim="400000"/>
            </a:ln>
          </a:insideH>
          <a:insideV>
            <a:ln w="12700" cap="flat">
              <a:noFill/>
              <a:miter lim="400000"/>
            </a:ln>
          </a:insideV>
        </a:tcBdr>
        <a:fill>
          <a:solidFill>
            <a:srgbClr val="16B4CD"/>
          </a:solidFill>
        </a:fill>
      </a:tcStyle>
    </a:firstRow>
  </a:tblStyle>
  <a:tblStyle styleId="{33BA23B1-9221-436E-865A-0063620EA4FD}" styleName="">
    <a:tblBg/>
    <a:wholeTbl>
      <a:tcTxStyle b="on" i="on">
        <a:font>
          <a:latin typeface="News Gothic MT"/>
          <a:ea typeface="News Gothic MT"/>
          <a:cs typeface="News Gothic MT"/>
        </a:font>
        <a:srgbClr val="313032"/>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CC"/>
          </a:solidFill>
        </a:fill>
      </a:tcStyle>
    </a:wholeTbl>
    <a:band2H>
      <a:tcTxStyle b="def" i="def"/>
      <a:tcStyle>
        <a:tcBdr/>
        <a:fill>
          <a:solidFill>
            <a:srgbClr val="E7E7E7"/>
          </a:solidFill>
        </a:fill>
      </a:tcStyle>
    </a:band2H>
    <a:firstCol>
      <a:tcTxStyle b="on" i="on">
        <a:font>
          <a:latin typeface="News Gothic MT"/>
          <a:ea typeface="News Gothic MT"/>
          <a:cs typeface="News Gothic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3032"/>
          </a:solidFill>
        </a:fill>
      </a:tcStyle>
    </a:firstCol>
    <a:lastRow>
      <a:tcTxStyle b="on" i="on">
        <a:font>
          <a:latin typeface="News Gothic MT"/>
          <a:ea typeface="News Gothic MT"/>
          <a:cs typeface="News Gothic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3032"/>
          </a:solidFill>
        </a:fill>
      </a:tcStyle>
    </a:lastRow>
    <a:firstRow>
      <a:tcTxStyle b="on" i="on">
        <a:font>
          <a:latin typeface="News Gothic MT"/>
          <a:ea typeface="News Gothic MT"/>
          <a:cs typeface="News Gothic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3032"/>
          </a:solidFill>
        </a:fill>
      </a:tcStyle>
    </a:firstRow>
  </a:tblStyle>
  <a:tblStyle styleId="{2708684C-4D16-4618-839F-0558EEFCDFE6}" styleName="">
    <a:tblBg/>
    <a:wholeTbl>
      <a:tcTxStyle b="on" i="on">
        <a:font>
          <a:latin typeface="News Gothic MT"/>
          <a:ea typeface="News Gothic MT"/>
          <a:cs typeface="News Gothic MT"/>
        </a:font>
        <a:srgbClr val="313032"/>
      </a:tcTxStyle>
      <a:tcStyle>
        <a:tcBdr>
          <a:left>
            <a:ln w="12700" cap="flat">
              <a:solidFill>
                <a:srgbClr val="313032"/>
              </a:solidFill>
              <a:prstDash val="solid"/>
              <a:bevel/>
            </a:ln>
          </a:left>
          <a:right>
            <a:ln w="12700" cap="flat">
              <a:solidFill>
                <a:srgbClr val="313032"/>
              </a:solidFill>
              <a:prstDash val="solid"/>
              <a:bevel/>
            </a:ln>
          </a:right>
          <a:top>
            <a:ln w="12700" cap="flat">
              <a:solidFill>
                <a:srgbClr val="313032"/>
              </a:solidFill>
              <a:prstDash val="solid"/>
              <a:bevel/>
            </a:ln>
          </a:top>
          <a:bottom>
            <a:ln w="12700" cap="flat">
              <a:solidFill>
                <a:srgbClr val="313032"/>
              </a:solidFill>
              <a:prstDash val="solid"/>
              <a:bevel/>
            </a:ln>
          </a:bottom>
          <a:insideH>
            <a:ln w="12700" cap="flat">
              <a:solidFill>
                <a:srgbClr val="313032"/>
              </a:solidFill>
              <a:prstDash val="solid"/>
              <a:bevel/>
            </a:ln>
          </a:insideH>
          <a:insideV>
            <a:ln w="12700" cap="flat">
              <a:solidFill>
                <a:srgbClr val="313032"/>
              </a:solidFill>
              <a:prstDash val="solid"/>
              <a:bevel/>
            </a:ln>
          </a:insideV>
        </a:tcBdr>
        <a:fill>
          <a:solidFill>
            <a:srgbClr val="313032">
              <a:alpha val="20000"/>
            </a:srgbClr>
          </a:solidFill>
        </a:fill>
      </a:tcStyle>
    </a:wholeTbl>
    <a:band2H>
      <a:tcTxStyle b="def" i="def"/>
      <a:tcStyle>
        <a:tcBdr/>
        <a:fill>
          <a:solidFill>
            <a:srgbClr val="FFFFFF"/>
          </a:solidFill>
        </a:fill>
      </a:tcStyle>
    </a:band2H>
    <a:firstCol>
      <a:tcTxStyle b="on" i="on">
        <a:font>
          <a:latin typeface="News Gothic MT"/>
          <a:ea typeface="News Gothic MT"/>
          <a:cs typeface="News Gothic MT"/>
        </a:font>
        <a:srgbClr val="313032"/>
      </a:tcTxStyle>
      <a:tcStyle>
        <a:tcBdr>
          <a:left>
            <a:ln w="12700" cap="flat">
              <a:solidFill>
                <a:srgbClr val="313032"/>
              </a:solidFill>
              <a:prstDash val="solid"/>
              <a:bevel/>
            </a:ln>
          </a:left>
          <a:right>
            <a:ln w="12700" cap="flat">
              <a:solidFill>
                <a:srgbClr val="313032"/>
              </a:solidFill>
              <a:prstDash val="solid"/>
              <a:bevel/>
            </a:ln>
          </a:right>
          <a:top>
            <a:ln w="12700" cap="flat">
              <a:solidFill>
                <a:srgbClr val="313032"/>
              </a:solidFill>
              <a:prstDash val="solid"/>
              <a:bevel/>
            </a:ln>
          </a:top>
          <a:bottom>
            <a:ln w="12700" cap="flat">
              <a:solidFill>
                <a:srgbClr val="313032"/>
              </a:solidFill>
              <a:prstDash val="solid"/>
              <a:bevel/>
            </a:ln>
          </a:bottom>
          <a:insideH>
            <a:ln w="12700" cap="flat">
              <a:solidFill>
                <a:srgbClr val="313032"/>
              </a:solidFill>
              <a:prstDash val="solid"/>
              <a:bevel/>
            </a:ln>
          </a:insideH>
          <a:insideV>
            <a:ln w="12700" cap="flat">
              <a:solidFill>
                <a:srgbClr val="313032"/>
              </a:solidFill>
              <a:prstDash val="solid"/>
              <a:bevel/>
            </a:ln>
          </a:insideV>
        </a:tcBdr>
        <a:fill>
          <a:solidFill>
            <a:srgbClr val="313032">
              <a:alpha val="20000"/>
            </a:srgbClr>
          </a:solidFill>
        </a:fill>
      </a:tcStyle>
    </a:firstCol>
    <a:lastRow>
      <a:tcTxStyle b="on" i="on">
        <a:font>
          <a:latin typeface="News Gothic MT"/>
          <a:ea typeface="News Gothic MT"/>
          <a:cs typeface="News Gothic MT"/>
        </a:font>
        <a:srgbClr val="313032"/>
      </a:tcTxStyle>
      <a:tcStyle>
        <a:tcBdr>
          <a:left>
            <a:ln w="12700" cap="flat">
              <a:solidFill>
                <a:srgbClr val="313032"/>
              </a:solidFill>
              <a:prstDash val="solid"/>
              <a:bevel/>
            </a:ln>
          </a:left>
          <a:right>
            <a:ln w="12700" cap="flat">
              <a:solidFill>
                <a:srgbClr val="313032"/>
              </a:solidFill>
              <a:prstDash val="solid"/>
              <a:bevel/>
            </a:ln>
          </a:right>
          <a:top>
            <a:ln w="50800" cap="flat">
              <a:solidFill>
                <a:srgbClr val="313032"/>
              </a:solidFill>
              <a:prstDash val="solid"/>
              <a:bevel/>
            </a:ln>
          </a:top>
          <a:bottom>
            <a:ln w="12700" cap="flat">
              <a:solidFill>
                <a:srgbClr val="313032"/>
              </a:solidFill>
              <a:prstDash val="solid"/>
              <a:bevel/>
            </a:ln>
          </a:bottom>
          <a:insideH>
            <a:ln w="12700" cap="flat">
              <a:solidFill>
                <a:srgbClr val="313032"/>
              </a:solidFill>
              <a:prstDash val="solid"/>
              <a:bevel/>
            </a:ln>
          </a:insideH>
          <a:insideV>
            <a:ln w="12700" cap="flat">
              <a:solidFill>
                <a:srgbClr val="313032"/>
              </a:solidFill>
              <a:prstDash val="solid"/>
              <a:bevel/>
            </a:ln>
          </a:insideV>
        </a:tcBdr>
        <a:fill>
          <a:noFill/>
        </a:fill>
      </a:tcStyle>
    </a:lastRow>
    <a:firstRow>
      <a:tcTxStyle b="on" i="on">
        <a:font>
          <a:latin typeface="News Gothic MT"/>
          <a:ea typeface="News Gothic MT"/>
          <a:cs typeface="News Gothic MT"/>
        </a:font>
        <a:srgbClr val="313032"/>
      </a:tcTxStyle>
      <a:tcStyle>
        <a:tcBdr>
          <a:left>
            <a:ln w="12700" cap="flat">
              <a:solidFill>
                <a:srgbClr val="313032"/>
              </a:solidFill>
              <a:prstDash val="solid"/>
              <a:bevel/>
            </a:ln>
          </a:left>
          <a:right>
            <a:ln w="12700" cap="flat">
              <a:solidFill>
                <a:srgbClr val="313032"/>
              </a:solidFill>
              <a:prstDash val="solid"/>
              <a:bevel/>
            </a:ln>
          </a:right>
          <a:top>
            <a:ln w="12700" cap="flat">
              <a:solidFill>
                <a:srgbClr val="313032"/>
              </a:solidFill>
              <a:prstDash val="solid"/>
              <a:bevel/>
            </a:ln>
          </a:top>
          <a:bottom>
            <a:ln w="25400" cap="flat">
              <a:solidFill>
                <a:srgbClr val="313032"/>
              </a:solidFill>
              <a:prstDash val="solid"/>
              <a:bevel/>
            </a:ln>
          </a:bottom>
          <a:insideH>
            <a:ln w="12700" cap="flat">
              <a:solidFill>
                <a:srgbClr val="313032"/>
              </a:solidFill>
              <a:prstDash val="solid"/>
              <a:bevel/>
            </a:ln>
          </a:insideH>
          <a:insideV>
            <a:ln w="12700" cap="flat">
              <a:solidFill>
                <a:srgbClr val="313032"/>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p:nvPr>
            <p:ph type="sldImg"/>
          </p:nvPr>
        </p:nvSpPr>
        <p:spPr>
          <a:xfrm>
            <a:off x="1143000" y="685800"/>
            <a:ext cx="4572000" cy="3429000"/>
          </a:xfrm>
          <a:prstGeom prst="rect">
            <a:avLst/>
          </a:prstGeom>
        </p:spPr>
        <p:txBody>
          <a:bodyPr/>
          <a:lstStyle/>
          <a:p>
            <a:pPr lvl="0"/>
          </a:p>
        </p:txBody>
      </p:sp>
      <p:sp>
        <p:nvSpPr>
          <p:cNvPr id="68" name="Shape 6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 Id="rId3" Type="http://schemas.openxmlformats.org/officeDocument/2006/relationships/hyperlink" Target="http://www.rsp.ac.uk/" TargetMode="Externa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sldImg"/>
          </p:nvPr>
        </p:nvSpPr>
        <p:spPr>
          <a:prstGeom prst="rect">
            <a:avLst/>
          </a:prstGeom>
        </p:spPr>
        <p:txBody>
          <a:bodyPr/>
          <a:lstStyle/>
          <a:p>
            <a:pPr lvl="0"/>
          </a:p>
        </p:txBody>
      </p:sp>
      <p:sp>
        <p:nvSpPr>
          <p:cNvPr id="75" name="Shape 75"/>
          <p:cNvSpPr/>
          <p:nvPr>
            <p:ph type="body" sz="quarter" idx="1"/>
          </p:nvPr>
        </p:nvSpPr>
        <p:spPr>
          <a:prstGeom prst="rect">
            <a:avLst/>
          </a:prstGeom>
        </p:spPr>
        <p:txBody>
          <a:bodyPr/>
          <a:lstStyle/>
          <a:p>
            <a:pPr lvl="0">
              <a:defRPr sz="1800"/>
            </a:pPr>
            <a:r>
              <a:rPr sz="2400"/>
              <a:t>As part of today’s presentation I’ll be giving an overview of the IRUS-UK service, doing a demo of the reports available, and sharing some user feedback.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lvl="0"/>
          </a:p>
        </p:txBody>
      </p:sp>
      <p:sp>
        <p:nvSpPr>
          <p:cNvPr id="142" name="Shape 142"/>
          <p:cNvSpPr/>
          <p:nvPr>
            <p:ph type="body" sz="quarter" idx="1"/>
          </p:nvPr>
        </p:nvSpPr>
        <p:spPr>
          <a:prstGeom prst="rect">
            <a:avLst/>
          </a:prstGeom>
        </p:spPr>
        <p:txBody>
          <a:bodyPr/>
          <a:lstStyle/>
          <a:p>
            <a:pPr lvl="0">
              <a:defRPr sz="1800"/>
            </a:pPr>
            <a:r>
              <a:rPr sz="2400"/>
              <a:t>Number of items in each IRUS-UK item type that have been downloaded, and how many of them have DOIs.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lvl="0"/>
          </a:p>
        </p:txBody>
      </p:sp>
      <p:sp>
        <p:nvSpPr>
          <p:cNvPr id="148" name="Shape 148"/>
          <p:cNvSpPr/>
          <p:nvPr>
            <p:ph type="body" sz="quarter" idx="1"/>
          </p:nvPr>
        </p:nvSpPr>
        <p:spPr>
          <a:prstGeom prst="rect">
            <a:avLst/>
          </a:prstGeom>
        </p:spPr>
        <p:txBody>
          <a:bodyPr/>
          <a:lstStyle/>
          <a:p>
            <a:pPr lvl="0">
              <a:defRPr sz="1800"/>
            </a:pPr>
            <a:r>
              <a:rPr sz="2400"/>
              <a:t>Number of *articles* downloaded from each repository since joining IRUS-UK, and how many of them have DOIs.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lvl="0"/>
          </a:p>
        </p:txBody>
      </p:sp>
      <p:sp>
        <p:nvSpPr>
          <p:cNvPr id="154" name="Shape 154"/>
          <p:cNvSpPr/>
          <p:nvPr>
            <p:ph type="body" sz="quarter" idx="1"/>
          </p:nvPr>
        </p:nvSpPr>
        <p:spPr>
          <a:prstGeom prst="rect">
            <a:avLst/>
          </a:prstGeom>
        </p:spPr>
        <p:txBody>
          <a:bodyPr/>
          <a:lstStyle/>
          <a:p>
            <a:pPr lvl="0">
              <a:defRPr sz="1800"/>
            </a:pPr>
            <a:r>
              <a:rPr sz="2400"/>
              <a:t>Searching for a particular item - in this a general search for ‘irus’ but could also restrict search to a certain repository or certain item type. Hyperlinked URL takes you to item, hyperlinked download figure takes you to monthly (and daily for last month) usage statistics for item.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lvl="0"/>
          </a:p>
        </p:txBody>
      </p:sp>
      <p:sp>
        <p:nvSpPr>
          <p:cNvPr id="160" name="Shape 160"/>
          <p:cNvSpPr/>
          <p:nvPr>
            <p:ph type="body" sz="quarter" idx="1"/>
          </p:nvPr>
        </p:nvSpPr>
        <p:spPr>
          <a:prstGeom prst="rect">
            <a:avLst/>
          </a:prstGeom>
        </p:spPr>
        <p:txBody>
          <a:bodyPr/>
          <a:lstStyle/>
          <a:p>
            <a:pPr lvl="0">
              <a:defRPr sz="1800"/>
            </a:pPr>
            <a:r>
              <a:rPr sz="2400"/>
              <a:t>This shows the ingest summary for each repository - how many downloads have been excluded due to COUNTER robots filtering, IRUS-UK exclusions, and double clicks.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lvl="0"/>
          </a:p>
        </p:txBody>
      </p:sp>
      <p:sp>
        <p:nvSpPr>
          <p:cNvPr id="166" name="Shape 166"/>
          <p:cNvSpPr/>
          <p:nvPr>
            <p:ph type="body" sz="quarter" idx="1"/>
          </p:nvPr>
        </p:nvSpPr>
        <p:spPr>
          <a:prstGeom prst="rect">
            <a:avLst/>
          </a:prstGeom>
        </p:spPr>
        <p:txBody>
          <a:bodyPr/>
          <a:lstStyle/>
          <a:p>
            <a:pPr lvl="0">
              <a:defRPr sz="1800"/>
            </a:pPr>
            <a:r>
              <a:rPr sz="2400"/>
              <a:t>Successful items downloads from repository - data displayed monthly totals and sum (relevant months selected in previous screen).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lvl="0"/>
          </a:p>
        </p:txBody>
      </p:sp>
      <p:sp>
        <p:nvSpPr>
          <p:cNvPr id="172" name="Shape 172"/>
          <p:cNvSpPr/>
          <p:nvPr>
            <p:ph type="body" sz="quarter" idx="1"/>
          </p:nvPr>
        </p:nvSpPr>
        <p:spPr>
          <a:prstGeom prst="rect">
            <a:avLst/>
          </a:prstGeom>
        </p:spPr>
        <p:txBody>
          <a:bodyPr/>
          <a:lstStyle/>
          <a:p>
            <a:pPr lvl="0">
              <a:defRPr sz="1800"/>
            </a:pPr>
            <a:r>
              <a:rPr sz="2400"/>
              <a:t>Overview of downloads of different item types within repository, presented on a monthly basis. Can sort data by number of downloads.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lvl="0"/>
          </a:p>
        </p:txBody>
      </p:sp>
      <p:sp>
        <p:nvSpPr>
          <p:cNvPr id="178" name="Shape 178"/>
          <p:cNvSpPr/>
          <p:nvPr>
            <p:ph type="body" sz="quarter" idx="1"/>
          </p:nvPr>
        </p:nvSpPr>
        <p:spPr>
          <a:prstGeom prst="rect">
            <a:avLst/>
          </a:prstGeom>
        </p:spPr>
        <p:txBody>
          <a:bodyPr/>
          <a:lstStyle/>
          <a:p>
            <a:pPr lvl="0">
              <a:defRPr sz="1800"/>
            </a:pPr>
            <a:r>
              <a:rPr sz="2400"/>
              <a:t>Data just for thesis or dissertation downloads (information from item types mapping).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lvl="0"/>
          </a:p>
        </p:txBody>
      </p:sp>
      <p:sp>
        <p:nvSpPr>
          <p:cNvPr id="184" name="Shape 184"/>
          <p:cNvSpPr/>
          <p:nvPr>
            <p:ph type="body" sz="quarter" idx="1"/>
          </p:nvPr>
        </p:nvSpPr>
        <p:spPr>
          <a:prstGeom prst="rect">
            <a:avLst/>
          </a:prstGeom>
        </p:spPr>
        <p:txBody>
          <a:bodyPr/>
          <a:lstStyle/>
          <a:p>
            <a:pPr lvl="0">
              <a:defRPr sz="1800"/>
            </a:pPr>
            <a:r>
              <a:rPr sz="2400"/>
              <a:t>Search - Robertson, Cranfield, Thesis or dissertation.</a:t>
            </a:r>
            <a:endParaRPr sz="2400"/>
          </a:p>
          <a:p>
            <a:pPr lvl="0">
              <a:defRPr sz="1800"/>
            </a:pPr>
            <a:r>
              <a:rPr sz="2400"/>
              <a:t>The blue bars in the chart represent downloads from the repository, the pink represent downloads from ETHoS.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lvl="0"/>
          </a:p>
        </p:txBody>
      </p:sp>
      <p:sp>
        <p:nvSpPr>
          <p:cNvPr id="190" name="Shape 190"/>
          <p:cNvSpPr/>
          <p:nvPr>
            <p:ph type="body" sz="quarter" idx="1"/>
          </p:nvPr>
        </p:nvSpPr>
        <p:spPr>
          <a:prstGeom prst="rect">
            <a:avLst/>
          </a:prstGeom>
        </p:spPr>
        <p:txBody>
          <a:bodyPr/>
          <a:lstStyle/>
          <a:p>
            <a:pPr lvl="0">
              <a:defRPr sz="1800"/>
            </a:pPr>
            <a:r>
              <a:rPr sz="2400"/>
              <a:t>Monthly breakdown of downloads for each repository (can select months in previous screen).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lvl="0"/>
          </a:p>
        </p:txBody>
      </p:sp>
      <p:sp>
        <p:nvSpPr>
          <p:cNvPr id="196" name="Shape 196"/>
          <p:cNvSpPr/>
          <p:nvPr>
            <p:ph type="body" sz="quarter" idx="1"/>
          </p:nvPr>
        </p:nvSpPr>
        <p:spPr>
          <a:prstGeom prst="rect">
            <a:avLst/>
          </a:prstGeom>
        </p:spPr>
        <p:txBody>
          <a:bodyPr/>
          <a:lstStyle/>
          <a:p>
            <a:pPr lvl="0">
              <a:defRPr sz="1800"/>
            </a:pPr>
            <a:r>
              <a:rPr sz="2400"/>
              <a:t>View statistics for specific item types (in this case ‘article’).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sldImg"/>
          </p:nvPr>
        </p:nvSpPr>
        <p:spPr>
          <a:prstGeom prst="rect">
            <a:avLst/>
          </a:prstGeom>
        </p:spPr>
        <p:txBody>
          <a:bodyPr/>
          <a:lstStyle/>
          <a:p>
            <a:pPr lvl="0"/>
          </a:p>
        </p:txBody>
      </p:sp>
      <p:sp>
        <p:nvSpPr>
          <p:cNvPr id="81" name="Shape 8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IRUS-UK – same team who brought you JUSP</a:t>
            </a:r>
            <a:endParaRPr sz="1200">
              <a:latin typeface="Calibri"/>
              <a:ea typeface="Calibri"/>
              <a:cs typeface="Calibri"/>
              <a:sym typeface="Calibri"/>
            </a:endParaRPr>
          </a:p>
          <a:p>
            <a:pPr lvl="0" defTabSz="914400">
              <a:lnSpc>
                <a:spcPct val="100000"/>
              </a:lnSpc>
              <a:spcBef>
                <a:spcPts val="400"/>
              </a:spcBef>
              <a:defRPr sz="1800"/>
            </a:pPr>
            <a:endParaRPr sz="1200">
              <a:latin typeface="Calibri"/>
              <a:ea typeface="Calibri"/>
              <a:cs typeface="Calibri"/>
              <a:sym typeface="Calibri"/>
            </a:endParaRPr>
          </a:p>
          <a:p>
            <a:pPr lvl="0" defTabSz="914400">
              <a:lnSpc>
                <a:spcPct val="100000"/>
              </a:lnSpc>
              <a:spcBef>
                <a:spcPts val="400"/>
              </a:spcBef>
              <a:defRPr sz="1800"/>
            </a:pPr>
            <a:r>
              <a:rPr sz="1200">
                <a:latin typeface="Calibri"/>
                <a:ea typeface="Calibri"/>
                <a:cs typeface="Calibri"/>
                <a:sym typeface="Calibri"/>
              </a:rPr>
              <a:t>PIRUS2 proved technical feasibility, but highlighted some concerns for (some) Publishers.</a:t>
            </a:r>
            <a:endParaRPr sz="1200">
              <a:latin typeface="Calibri"/>
              <a:ea typeface="Calibri"/>
              <a:cs typeface="Calibri"/>
              <a:sym typeface="Calibri"/>
            </a:endParaRPr>
          </a:p>
          <a:p>
            <a:pPr lvl="0" defTabSz="914400">
              <a:lnSpc>
                <a:spcPct val="100000"/>
              </a:lnSpc>
              <a:spcBef>
                <a:spcPts val="400"/>
              </a:spcBef>
              <a:defRPr sz="1800"/>
            </a:pPr>
            <a:r>
              <a:rPr sz="1200">
                <a:latin typeface="Calibri"/>
                <a:ea typeface="Calibri"/>
                <a:cs typeface="Calibri"/>
                <a:sym typeface="Calibri"/>
              </a:rPr>
              <a:t>Easier to start with IR community.</a:t>
            </a:r>
            <a:endParaRPr sz="1200">
              <a:latin typeface="Calibri"/>
              <a:ea typeface="Calibri"/>
              <a:cs typeface="Calibri"/>
              <a:sym typeface="Calibri"/>
            </a:endParaRPr>
          </a:p>
          <a:p>
            <a:pPr lvl="0" defTabSz="914400">
              <a:lnSpc>
                <a:spcPct val="100000"/>
              </a:lnSpc>
              <a:spcBef>
                <a:spcPts val="400"/>
              </a:spcBef>
              <a:defRPr sz="1800"/>
            </a:pPr>
            <a:endParaRPr sz="120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lvl="0"/>
          </a:p>
        </p:txBody>
      </p:sp>
      <p:sp>
        <p:nvSpPr>
          <p:cNvPr id="202" name="Shape 202"/>
          <p:cNvSpPr/>
          <p:nvPr>
            <p:ph type="body" sz="quarter" idx="1"/>
          </p:nvPr>
        </p:nvSpPr>
        <p:spPr>
          <a:prstGeom prst="rect">
            <a:avLst/>
          </a:prstGeom>
        </p:spPr>
        <p:txBody>
          <a:bodyPr/>
          <a:lstStyle/>
          <a:p>
            <a:pPr lvl="0">
              <a:defRPr sz="1800"/>
            </a:pPr>
            <a:r>
              <a:rPr sz="2400"/>
              <a:t>View statistics within Jisc band.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lvl="0"/>
          </a:p>
        </p:txBody>
      </p:sp>
      <p:sp>
        <p:nvSpPr>
          <p:cNvPr id="208" name="Shape 208"/>
          <p:cNvSpPr/>
          <p:nvPr>
            <p:ph type="body" sz="quarter" idx="1"/>
          </p:nvPr>
        </p:nvSpPr>
        <p:spPr>
          <a:prstGeom prst="rect">
            <a:avLst/>
          </a:prstGeom>
        </p:spPr>
        <p:txBody>
          <a:bodyPr/>
          <a:lstStyle/>
          <a:p>
            <a:pPr lvl="0">
              <a:defRPr sz="1800"/>
            </a:pPr>
            <a:r>
              <a:rPr sz="2400"/>
              <a:t>View statistics by country of repository.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lvl="0"/>
          </a:p>
        </p:txBody>
      </p:sp>
      <p:sp>
        <p:nvSpPr>
          <p:cNvPr id="214" name="Shape 214"/>
          <p:cNvSpPr/>
          <p:nvPr>
            <p:ph type="body" sz="quarter" idx="1"/>
          </p:nvPr>
        </p:nvSpPr>
        <p:spPr>
          <a:prstGeom prst="rect">
            <a:avLst/>
          </a:prstGeom>
        </p:spPr>
        <p:txBody>
          <a:bodyPr/>
          <a:lstStyle/>
          <a:p>
            <a:pPr lvl="0">
              <a:defRPr sz="1800"/>
            </a:pPr>
            <a:r>
              <a:rPr sz="2400"/>
              <a:t>Demonstrates how IRUS-UK data for articles could be combined with publisher data to consolidate usage statistics.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sldImg"/>
          </p:nvPr>
        </p:nvSpPr>
        <p:spPr>
          <a:prstGeom prst="rect">
            <a:avLst/>
          </a:prstGeom>
        </p:spPr>
        <p:txBody>
          <a:bodyPr/>
          <a:lstStyle/>
          <a:p>
            <a:pPr lvl="0"/>
          </a:p>
        </p:txBody>
      </p:sp>
      <p:sp>
        <p:nvSpPr>
          <p:cNvPr id="87" name="Shape 87"/>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This diagram represents the work Jisc is doing to bring together key repository shared services to deliver a connected national infrastructure to support OA.</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IRUS is part of a set suite of shared services.</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As you can see there are a number of functions that these perform:</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Discovery and Access (CORE Aggregation (metadata and full text) and also OpenDOAR provides M2M discovery for repositories and other services)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Business Intelligence (CORE Aggregation, Open DOAR, IRUS UK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Usage Statistics (IRUS UK)</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Policy Transparency (SherpaRoMEO</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Funder Compliance (Juliet and SherpaFACT)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Metadata consistency – a fundamental part of infrastructure is getting clear what are the common metadata requirements across scholarly systems and implementing work around this (RIOXX Metadata Application Profile and Vocabularies for Open Access (This also support a number functions as mentioned above – discovery, funder compliance, usage statistics.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Interconnectedness</a:t>
            </a:r>
            <a:r>
              <a:rPr sz="1200">
                <a:latin typeface="Calibri"/>
                <a:ea typeface="Calibri"/>
                <a:cs typeface="Calibri"/>
                <a:sym typeface="Calibri"/>
              </a:rPr>
              <a:t> - We have also been looking at the Interconnectedness of these services and the opportunity this affords to enhance functionality, to provide service efficiency – for example IRUS harvests download statistics from CORE to present an aggregate view of downloads of an item in a repository as well as from CORE (of that same item) CORE uses OpenDOAR to harvest from OA repositories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Interconnectedness also includes - international use of infrastructure – so we are looking at how our infrastructure could support international requirements – OpenDOAR is already one of those international services and we are looking at how CORE could supply OpenAIRE with data they need for compliance rather than query each UK repository. CORE is also working with OpenDOAR to see how they could supply statistical data to compliment data generated by OpenDOAR.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As part of bringing these shared services together – we are also addressing the sustainability issues – this includes the financial, organisational and technical aspects of their operation.</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lvl="0"/>
          </a:p>
        </p:txBody>
      </p:sp>
      <p:sp>
        <p:nvSpPr>
          <p:cNvPr id="93" name="Shape 93"/>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We are also putting in place a layer of support for IRs through the </a:t>
            </a:r>
            <a:r>
              <a:rPr sz="1200">
                <a:solidFill>
                  <a:srgbClr val="E85E12"/>
                </a:solidFill>
                <a:uFill>
                  <a:solidFill>
                    <a:srgbClr val="E85E12"/>
                  </a:solidFill>
                </a:uFill>
                <a:latin typeface="Calibri"/>
                <a:ea typeface="Calibri"/>
                <a:cs typeface="Calibri"/>
                <a:sym typeface="Calibri"/>
                <a:hlinkClick r:id="rId3" invalidUrl="" action="" tgtFrame="" tooltip="" history="1" highlightClick="0" endSnd="0"/>
              </a:rPr>
              <a:t>Repository Support Project</a:t>
            </a:r>
            <a:r>
              <a:rPr sz="1200">
                <a:latin typeface="Calibri"/>
                <a:ea typeface="Calibri"/>
                <a:cs typeface="Calibri"/>
                <a:sym typeface="Calibri"/>
              </a:rPr>
              <a:t> (RSP) and planning co-ordination with platform-specific support through Eprints Services, the DSpace community and Fedora.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lvl="0"/>
          </a:p>
        </p:txBody>
      </p:sp>
      <p:sp>
        <p:nvSpPr>
          <p:cNvPr id="103" name="Shape 103"/>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Drew on expertise of involvement with:</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Knowledge Exchange w/shops &amp; recommendations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Drew on: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MESUR project especially (Bollen &amp; van de Sempel)</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Kept ‘pushed data’ to minimum</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Dspace patches – @Mire, Belgium</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ePrints – Tim Brody, Soton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Fedora – coding required at each IR (Ben O’Steen wrote daemon &amp; implemented for Oxford University as part of PIRUS2)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lvl="0"/>
          </a:p>
        </p:txBody>
      </p:sp>
      <p:sp>
        <p:nvSpPr>
          <p:cNvPr id="118" name="Shape 118"/>
          <p:cNvSpPr/>
          <p:nvPr>
            <p:ph type="body" sz="quarter" idx="1"/>
          </p:nvPr>
        </p:nvSpPr>
        <p:spPr>
          <a:prstGeom prst="rect">
            <a:avLst/>
          </a:prstGeom>
        </p:spPr>
        <p:txBody>
          <a:bodyPr/>
          <a:lstStyle/>
          <a:p>
            <a:pPr lvl="0">
              <a:defRPr sz="1800"/>
            </a:pPr>
            <a:r>
              <a:rPr sz="2400"/>
              <a:t>Overall summary of data in IRUS-UK - number of repositories, items which have recorded a download, and number of downloads across IRUS-UK.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lvl="0"/>
          </a:p>
        </p:txBody>
      </p:sp>
      <p:sp>
        <p:nvSpPr>
          <p:cNvPr id="124" name="Shape 124"/>
          <p:cNvSpPr/>
          <p:nvPr>
            <p:ph type="body" sz="quarter" idx="1"/>
          </p:nvPr>
        </p:nvSpPr>
        <p:spPr>
          <a:prstGeom prst="rect">
            <a:avLst/>
          </a:prstGeom>
        </p:spPr>
        <p:txBody>
          <a:bodyPr/>
          <a:lstStyle/>
          <a:p>
            <a:pPr lvl="0">
              <a:defRPr sz="1800"/>
            </a:pPr>
            <a:r>
              <a:rPr sz="2400"/>
              <a:t>Summary totals by repository - gives start date (when repository joined IRUS-UK), and total number of successful downloads recorded since then.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lvl="0"/>
          </a:p>
        </p:txBody>
      </p:sp>
      <p:sp>
        <p:nvSpPr>
          <p:cNvPr id="130" name="Shape 130"/>
          <p:cNvSpPr/>
          <p:nvPr>
            <p:ph type="body" sz="quarter" idx="1"/>
          </p:nvPr>
        </p:nvSpPr>
        <p:spPr>
          <a:prstGeom prst="rect">
            <a:avLst/>
          </a:prstGeom>
        </p:spPr>
        <p:txBody>
          <a:bodyPr/>
          <a:lstStyle/>
          <a:p>
            <a:pPr lvl="0">
              <a:defRPr sz="1800"/>
            </a:pPr>
            <a:r>
              <a:rPr sz="2400"/>
              <a:t>Summary statistics across IRUS-UK by item type.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lvl="0"/>
          </a:p>
        </p:txBody>
      </p:sp>
      <p:sp>
        <p:nvSpPr>
          <p:cNvPr id="136" name="Shape 136"/>
          <p:cNvSpPr/>
          <p:nvPr>
            <p:ph type="body" sz="quarter" idx="1"/>
          </p:nvPr>
        </p:nvSpPr>
        <p:spPr>
          <a:prstGeom prst="rect">
            <a:avLst/>
          </a:prstGeom>
        </p:spPr>
        <p:txBody>
          <a:bodyPr/>
          <a:lstStyle/>
          <a:p>
            <a:pPr lvl="0">
              <a:defRPr sz="1800"/>
            </a:pPr>
            <a:r>
              <a:rPr sz="2400"/>
              <a:t>Comparison of IRUS-UK item types and repository item types (IRUS-UK stores original repository type so if IRUS-UK item types change in future the items can easily be remapped).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nvSpPr>
        <p:spPr>
          <a:xfrm>
            <a:off x="684212" y="1196975"/>
            <a:ext cx="7775576" cy="3611563"/>
          </a:xfrm>
          <a:prstGeom prst="rect">
            <a:avLst/>
          </a:prstGeom>
          <a:solidFill>
            <a:srgbClr val="FFFFFF"/>
          </a:solidFill>
          <a:ln w="3175">
            <a:solidFill>
              <a:srgbClr val="FFFFFF"/>
            </a:solidFill>
          </a:ln>
        </p:spPr>
        <p:txBody>
          <a:bodyPr lIns="0" tIns="0" rIns="0" bIns="0"/>
          <a:lstStyle/>
          <a:p>
            <a:pPr lvl="0">
              <a:spcBef>
                <a:spcPts val="2000"/>
              </a:spcBef>
              <a:defRPr sz="3200"/>
            </a:pPr>
          </a:p>
        </p:txBody>
      </p:sp>
      <p:sp>
        <p:nvSpPr>
          <p:cNvPr id="7" name="Shape 7"/>
          <p:cNvSpPr/>
          <p:nvPr>
            <p:ph type="title"/>
          </p:nvPr>
        </p:nvSpPr>
        <p:spPr>
          <a:xfrm>
            <a:off x="1322921" y="133649"/>
            <a:ext cx="6498158" cy="3439367"/>
          </a:xfrm>
          <a:prstGeom prst="rect">
            <a:avLst/>
          </a:prstGeom>
        </p:spPr>
        <p:txBody>
          <a:bodyPr/>
          <a:lstStyle>
            <a:lvl1pPr>
              <a:defRPr sz="3600"/>
            </a:lvl1pPr>
          </a:lstStyle>
          <a:p>
            <a:pPr lvl="0">
              <a:defRPr b="0" sz="1800">
                <a:solidFill>
                  <a:srgbClr val="000000"/>
                </a:solidFill>
              </a:defRPr>
            </a:pPr>
            <a:r>
              <a:rPr b="1" sz="3600">
                <a:solidFill>
                  <a:srgbClr val="16B4CD"/>
                </a:solidFill>
              </a:rPr>
              <a:t>Title Text</a:t>
            </a:r>
          </a:p>
        </p:txBody>
      </p:sp>
      <p:sp>
        <p:nvSpPr>
          <p:cNvPr id="8" name="Shape 8"/>
          <p:cNvSpPr/>
          <p:nvPr>
            <p:ph type="body" idx="1"/>
          </p:nvPr>
        </p:nvSpPr>
        <p:spPr>
          <a:xfrm>
            <a:off x="1322921" y="3664487"/>
            <a:ext cx="6498159" cy="2631141"/>
          </a:xfrm>
          <a:prstGeom prst="rect">
            <a:avLst/>
          </a:prstGeom>
        </p:spPr>
        <p:txBody>
          <a:bodyPr>
            <a:normAutofit fontScale="100000" lnSpcReduction="0"/>
          </a:bodyPr>
          <a:lstStyle>
            <a:lvl1pPr marL="0" indent="0" algn="ctr">
              <a:spcBef>
                <a:spcPts val="300"/>
              </a:spcBef>
              <a:buClrTx/>
              <a:buSzTx/>
              <a:buFontTx/>
              <a:buNone/>
              <a:defRPr sz="1800">
                <a:solidFill>
                  <a:srgbClr val="8D8C8D"/>
                </a:solidFill>
              </a:defRPr>
            </a:lvl1pPr>
            <a:lvl2pPr marL="0" indent="457200" algn="ctr">
              <a:spcBef>
                <a:spcPts val="300"/>
              </a:spcBef>
              <a:buClrTx/>
              <a:buSzTx/>
              <a:buFontTx/>
              <a:buNone/>
              <a:defRPr sz="1800">
                <a:solidFill>
                  <a:srgbClr val="8D8C8D"/>
                </a:solidFill>
              </a:defRPr>
            </a:lvl2pPr>
            <a:lvl3pPr marL="0" indent="914400" algn="ctr">
              <a:spcBef>
                <a:spcPts val="300"/>
              </a:spcBef>
              <a:buClrTx/>
              <a:buSzTx/>
              <a:buFontTx/>
              <a:buNone/>
              <a:defRPr sz="1800">
                <a:solidFill>
                  <a:srgbClr val="8D8C8D"/>
                </a:solidFill>
              </a:defRPr>
            </a:lvl3pPr>
            <a:lvl4pPr marL="0" indent="1371600" algn="ctr">
              <a:spcBef>
                <a:spcPts val="300"/>
              </a:spcBef>
              <a:buClrTx/>
              <a:buSzTx/>
              <a:buFontTx/>
              <a:buNone/>
              <a:defRPr sz="1800">
                <a:solidFill>
                  <a:srgbClr val="8D8C8D"/>
                </a:solidFill>
              </a:defRPr>
            </a:lvl4pPr>
            <a:lvl5pPr marL="0" indent="1828800" algn="ctr">
              <a:spcBef>
                <a:spcPts val="300"/>
              </a:spcBef>
              <a:buClrTx/>
              <a:buSzTx/>
              <a:buFontTx/>
              <a:buNone/>
              <a:defRPr sz="1800">
                <a:solidFill>
                  <a:srgbClr val="8D8C8D"/>
                </a:solidFill>
              </a:defRPr>
            </a:lvl5pPr>
          </a:lstStyle>
          <a:p>
            <a:pPr lvl="0">
              <a:defRPr>
                <a:solidFill>
                  <a:srgbClr val="000000"/>
                </a:solidFill>
              </a:defRPr>
            </a:pPr>
            <a:r>
              <a:rPr>
                <a:solidFill>
                  <a:srgbClr val="8D8C8D"/>
                </a:solidFill>
              </a:rPr>
              <a:t>Body Level One</a:t>
            </a:r>
            <a:endParaRPr>
              <a:solidFill>
                <a:srgbClr val="8D8C8D"/>
              </a:solidFill>
            </a:endParaRPr>
          </a:p>
          <a:p>
            <a:pPr lvl="1">
              <a:defRPr>
                <a:solidFill>
                  <a:srgbClr val="000000"/>
                </a:solidFill>
              </a:defRPr>
            </a:pPr>
            <a:r>
              <a:rPr>
                <a:solidFill>
                  <a:srgbClr val="8D8C8D"/>
                </a:solidFill>
              </a:rPr>
              <a:t>Body Level Two</a:t>
            </a:r>
            <a:endParaRPr>
              <a:solidFill>
                <a:srgbClr val="8D8C8D"/>
              </a:solidFill>
            </a:endParaRPr>
          </a:p>
          <a:p>
            <a:pPr lvl="2">
              <a:defRPr>
                <a:solidFill>
                  <a:srgbClr val="000000"/>
                </a:solidFill>
              </a:defRPr>
            </a:pPr>
            <a:r>
              <a:rPr>
                <a:solidFill>
                  <a:srgbClr val="8D8C8D"/>
                </a:solidFill>
              </a:rPr>
              <a:t>Body Level Three</a:t>
            </a:r>
            <a:endParaRPr>
              <a:solidFill>
                <a:srgbClr val="8D8C8D"/>
              </a:solidFill>
            </a:endParaRPr>
          </a:p>
          <a:p>
            <a:pPr lvl="3">
              <a:defRPr>
                <a:solidFill>
                  <a:srgbClr val="000000"/>
                </a:solidFill>
              </a:defRPr>
            </a:pPr>
            <a:r>
              <a:rPr>
                <a:solidFill>
                  <a:srgbClr val="8D8C8D"/>
                </a:solidFill>
              </a:rPr>
              <a:t>Body Level Four</a:t>
            </a:r>
            <a:endParaRPr>
              <a:solidFill>
                <a:srgbClr val="8D8C8D"/>
              </a:solidFill>
            </a:endParaRPr>
          </a:p>
          <a:p>
            <a:pPr lvl="4">
              <a:defRPr>
                <a:solidFill>
                  <a:srgbClr val="000000"/>
                </a:solidFill>
              </a:defRPr>
            </a:pPr>
            <a:r>
              <a:rPr>
                <a:solidFill>
                  <a:srgbClr val="8D8C8D"/>
                </a:solidFill>
              </a:rPr>
              <a:t>Body Level Five</a:t>
            </a:r>
          </a:p>
        </p:txBody>
      </p:sp>
      <p:sp>
        <p:nvSpPr>
          <p:cNvPr id="9" name="Shape 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41" name="Shape 41"/>
          <p:cNvSpPr/>
          <p:nvPr>
            <p:ph type="title"/>
          </p:nvPr>
        </p:nvSpPr>
        <p:spPr>
          <a:xfrm>
            <a:off x="533398" y="0"/>
            <a:ext cx="4079546" cy="1773922"/>
          </a:xfrm>
          <a:prstGeom prst="rect">
            <a:avLst/>
          </a:prstGeom>
        </p:spPr>
        <p:txBody>
          <a:bodyPr/>
          <a:lstStyle>
            <a:lvl1pPr>
              <a:defRPr b="0" sz="3600"/>
            </a:lvl1pPr>
          </a:lstStyle>
          <a:p>
            <a:pPr lvl="0">
              <a:defRPr sz="1800">
                <a:solidFill>
                  <a:srgbClr val="000000"/>
                </a:solidFill>
              </a:defRPr>
            </a:pPr>
            <a:r>
              <a:rPr sz="3600">
                <a:solidFill>
                  <a:srgbClr val="16B4CD"/>
                </a:solidFill>
              </a:rPr>
              <a:t>Title Text</a:t>
            </a:r>
          </a:p>
        </p:txBody>
      </p:sp>
      <p:sp>
        <p:nvSpPr>
          <p:cNvPr id="42" name="Shape 42"/>
          <p:cNvSpPr/>
          <p:nvPr>
            <p:ph type="body" idx="1"/>
          </p:nvPr>
        </p:nvSpPr>
        <p:spPr>
          <a:xfrm>
            <a:off x="533398" y="1787856"/>
            <a:ext cx="4079546" cy="5070144"/>
          </a:xfrm>
          <a:prstGeom prst="rect">
            <a:avLst/>
          </a:prstGeom>
        </p:spPr>
        <p:txBody>
          <a:bodyPr>
            <a:normAutofit fontScale="100000" lnSpcReduction="0"/>
          </a:bodyPr>
          <a:lstStyle>
            <a:lvl1pPr marL="0" indent="0" algn="ctr">
              <a:spcBef>
                <a:spcPts val="600"/>
              </a:spcBef>
              <a:buClrTx/>
              <a:buSzTx/>
              <a:buFontTx/>
              <a:buNone/>
              <a:defRPr sz="1800"/>
            </a:lvl1pPr>
            <a:lvl2pPr marL="0" indent="457200" algn="ctr">
              <a:spcBef>
                <a:spcPts val="600"/>
              </a:spcBef>
              <a:buClrTx/>
              <a:buSzTx/>
              <a:buFontTx/>
              <a:buNone/>
              <a:defRPr sz="1800"/>
            </a:lvl2pPr>
            <a:lvl3pPr marL="0" indent="914400" algn="ctr">
              <a:spcBef>
                <a:spcPts val="600"/>
              </a:spcBef>
              <a:buClrTx/>
              <a:buSzTx/>
              <a:buFontTx/>
              <a:buNone/>
              <a:defRPr sz="1800"/>
            </a:lvl3pPr>
            <a:lvl4pPr marL="0" indent="1371600" algn="ctr">
              <a:spcBef>
                <a:spcPts val="600"/>
              </a:spcBef>
              <a:buClrTx/>
              <a:buSzTx/>
              <a:buFontTx/>
              <a:buNone/>
              <a:defRPr sz="1800"/>
            </a:lvl4pPr>
            <a:lvl5pPr marL="0" indent="1828800" algn="ctr">
              <a:spcBef>
                <a:spcPts val="600"/>
              </a:spcBef>
              <a:buClrTx/>
              <a:buSzTx/>
              <a:buFontTx/>
              <a:buNone/>
              <a:defRPr sz="1800"/>
            </a:lvl5pPr>
          </a:lstStyle>
          <a:p>
            <a:pPr lvl="0">
              <a:defRPr>
                <a:solidFill>
                  <a:srgbClr val="000000"/>
                </a:solidFill>
              </a:defRPr>
            </a:pPr>
            <a:r>
              <a:rPr>
                <a:solidFill>
                  <a:srgbClr val="79777C"/>
                </a:solidFill>
              </a:rPr>
              <a:t>Body Level One</a:t>
            </a:r>
            <a:endParaRPr>
              <a:solidFill>
                <a:srgbClr val="79777C"/>
              </a:solidFill>
            </a:endParaRPr>
          </a:p>
          <a:p>
            <a:pPr lvl="1">
              <a:defRPr>
                <a:solidFill>
                  <a:srgbClr val="000000"/>
                </a:solidFill>
              </a:defRPr>
            </a:pPr>
            <a:r>
              <a:rPr>
                <a:solidFill>
                  <a:srgbClr val="79777C"/>
                </a:solidFill>
              </a:rPr>
              <a:t>Body Level Two</a:t>
            </a:r>
            <a:endParaRPr>
              <a:solidFill>
                <a:srgbClr val="79777C"/>
              </a:solidFill>
            </a:endParaRPr>
          </a:p>
          <a:p>
            <a:pPr lvl="2">
              <a:defRPr>
                <a:solidFill>
                  <a:srgbClr val="000000"/>
                </a:solidFill>
              </a:defRPr>
            </a:pPr>
            <a:r>
              <a:rPr>
                <a:solidFill>
                  <a:srgbClr val="79777C"/>
                </a:solidFill>
              </a:rPr>
              <a:t>Body Level Three</a:t>
            </a:r>
            <a:endParaRPr>
              <a:solidFill>
                <a:srgbClr val="79777C"/>
              </a:solidFill>
            </a:endParaRPr>
          </a:p>
          <a:p>
            <a:pPr lvl="3">
              <a:defRPr>
                <a:solidFill>
                  <a:srgbClr val="000000"/>
                </a:solidFill>
              </a:defRPr>
            </a:pPr>
            <a:r>
              <a:rPr>
                <a:solidFill>
                  <a:srgbClr val="79777C"/>
                </a:solidFill>
              </a:rPr>
              <a:t>Body Level Four</a:t>
            </a:r>
            <a:endParaRPr>
              <a:solidFill>
                <a:srgbClr val="79777C"/>
              </a:solidFill>
            </a:endParaRPr>
          </a:p>
          <a:p>
            <a:pPr lvl="4">
              <a:defRPr>
                <a:solidFill>
                  <a:srgbClr val="000000"/>
                </a:solidFill>
              </a:defRPr>
            </a:pPr>
            <a:r>
              <a:rPr>
                <a:solidFill>
                  <a:srgbClr val="79777C"/>
                </a:solidFill>
              </a:rPr>
              <a:t>Body Level Five</a:t>
            </a:r>
          </a:p>
        </p:txBody>
      </p:sp>
      <p:sp>
        <p:nvSpPr>
          <p:cNvPr id="43" name="Shape 4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45" name="Shape 45"/>
          <p:cNvSpPr/>
          <p:nvPr>
            <p:ph type="title"/>
          </p:nvPr>
        </p:nvSpPr>
        <p:spPr>
          <a:xfrm>
            <a:off x="549275" y="0"/>
            <a:ext cx="8042275" cy="1341438"/>
          </a:xfrm>
          <a:prstGeom prst="rect">
            <a:avLst/>
          </a:prstGeom>
        </p:spPr>
        <p:txBody>
          <a:bodyPr/>
          <a:lstStyle/>
          <a:p>
            <a:pPr lvl="0">
              <a:defRPr b="0" sz="1800">
                <a:solidFill>
                  <a:srgbClr val="000000"/>
                </a:solidFill>
              </a:defRPr>
            </a:pPr>
            <a:r>
              <a:rPr b="1" sz="3200">
                <a:solidFill>
                  <a:srgbClr val="16B4CD"/>
                </a:solidFill>
              </a:rPr>
              <a:t>Title Text</a:t>
            </a:r>
          </a:p>
        </p:txBody>
      </p:sp>
      <p:sp>
        <p:nvSpPr>
          <p:cNvPr id="46" name="Shape 46"/>
          <p:cNvSpPr/>
          <p:nvPr>
            <p:ph type="body" idx="1"/>
          </p:nvPr>
        </p:nvSpPr>
        <p:spPr>
          <a:xfrm>
            <a:off x="549275" y="1600200"/>
            <a:ext cx="8042275" cy="5257800"/>
          </a:xfrm>
          <a:prstGeom prst="rect">
            <a:avLst/>
          </a:prstGeom>
        </p:spPr>
        <p:txBody>
          <a:bodyPr/>
          <a:lstStyle/>
          <a:p>
            <a:pPr lvl="0">
              <a:defRPr sz="1800">
                <a:solidFill>
                  <a:srgbClr val="000000"/>
                </a:solidFill>
              </a:defRPr>
            </a:pPr>
            <a:r>
              <a:rPr sz="1600">
                <a:solidFill>
                  <a:srgbClr val="79777C"/>
                </a:solidFill>
              </a:rPr>
              <a:t>Body Level One</a:t>
            </a:r>
            <a:endParaRPr sz="1600">
              <a:solidFill>
                <a:srgbClr val="79777C"/>
              </a:solidFill>
            </a:endParaRPr>
          </a:p>
          <a:p>
            <a:pPr lvl="1">
              <a:defRPr sz="1800">
                <a:solidFill>
                  <a:srgbClr val="000000"/>
                </a:solidFill>
              </a:defRPr>
            </a:pPr>
            <a:r>
              <a:rPr sz="1600">
                <a:solidFill>
                  <a:srgbClr val="79777C"/>
                </a:solidFill>
              </a:rPr>
              <a:t>Body Level Two</a:t>
            </a:r>
            <a:endParaRPr sz="1600">
              <a:solidFill>
                <a:srgbClr val="79777C"/>
              </a:solidFill>
            </a:endParaRPr>
          </a:p>
          <a:p>
            <a:pPr lvl="2">
              <a:defRPr sz="1800">
                <a:solidFill>
                  <a:srgbClr val="000000"/>
                </a:solidFill>
              </a:defRPr>
            </a:pPr>
            <a:r>
              <a:rPr sz="1600">
                <a:solidFill>
                  <a:srgbClr val="79777C"/>
                </a:solidFill>
              </a:rPr>
              <a:t>Body Level Three</a:t>
            </a:r>
            <a:endParaRPr sz="1600">
              <a:solidFill>
                <a:srgbClr val="79777C"/>
              </a:solidFill>
            </a:endParaRPr>
          </a:p>
          <a:p>
            <a:pPr lvl="3">
              <a:defRPr sz="1800">
                <a:solidFill>
                  <a:srgbClr val="000000"/>
                </a:solidFill>
              </a:defRPr>
            </a:pPr>
            <a:r>
              <a:rPr sz="1600">
                <a:solidFill>
                  <a:srgbClr val="79777C"/>
                </a:solidFill>
              </a:rPr>
              <a:t>Body Level Four</a:t>
            </a:r>
            <a:endParaRPr sz="1600">
              <a:solidFill>
                <a:srgbClr val="79777C"/>
              </a:solidFill>
            </a:endParaRPr>
          </a:p>
          <a:p>
            <a:pPr lvl="4">
              <a:defRPr sz="1800">
                <a:solidFill>
                  <a:srgbClr val="000000"/>
                </a:solidFill>
              </a:defRPr>
            </a:pPr>
            <a:r>
              <a:rPr sz="1600">
                <a:solidFill>
                  <a:srgbClr val="79777C"/>
                </a:solidFill>
              </a:rPr>
              <a:t>Body Level Five</a:t>
            </a:r>
          </a:p>
        </p:txBody>
      </p:sp>
      <p:sp>
        <p:nvSpPr>
          <p:cNvPr id="47" name="Shape 4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b="0" sz="1800">
                <a:solidFill>
                  <a:srgbClr val="000000"/>
                </a:solidFill>
              </a:defRPr>
            </a:pPr>
            <a:r>
              <a:rPr b="1" sz="3200">
                <a:solidFill>
                  <a:srgbClr val="16B4CD"/>
                </a:solidFill>
              </a:rPr>
              <a:t>Title Text</a:t>
            </a:r>
          </a:p>
        </p:txBody>
      </p:sp>
      <p:sp>
        <p:nvSpPr>
          <p:cNvPr id="50" name="Shape 50"/>
          <p:cNvSpPr/>
          <p:nvPr>
            <p:ph type="body" idx="1"/>
          </p:nvPr>
        </p:nvSpPr>
        <p:spPr>
          <a:prstGeom prst="rect">
            <a:avLst/>
          </a:prstGeom>
        </p:spPr>
        <p:txBody>
          <a:bodyPr/>
          <a:lstStyle/>
          <a:p>
            <a:pPr lvl="0">
              <a:defRPr sz="1800">
                <a:solidFill>
                  <a:srgbClr val="000000"/>
                </a:solidFill>
              </a:defRPr>
            </a:pPr>
            <a:r>
              <a:rPr sz="1600">
                <a:solidFill>
                  <a:srgbClr val="79777C"/>
                </a:solidFill>
              </a:rPr>
              <a:t>Body Level One</a:t>
            </a:r>
            <a:endParaRPr sz="1600">
              <a:solidFill>
                <a:srgbClr val="79777C"/>
              </a:solidFill>
            </a:endParaRPr>
          </a:p>
          <a:p>
            <a:pPr lvl="1">
              <a:defRPr sz="1800">
                <a:solidFill>
                  <a:srgbClr val="000000"/>
                </a:solidFill>
              </a:defRPr>
            </a:pPr>
            <a:r>
              <a:rPr sz="1600">
                <a:solidFill>
                  <a:srgbClr val="79777C"/>
                </a:solidFill>
              </a:rPr>
              <a:t>Body Level Two</a:t>
            </a:r>
            <a:endParaRPr sz="1600">
              <a:solidFill>
                <a:srgbClr val="79777C"/>
              </a:solidFill>
            </a:endParaRPr>
          </a:p>
          <a:p>
            <a:pPr lvl="2">
              <a:defRPr sz="1800">
                <a:solidFill>
                  <a:srgbClr val="000000"/>
                </a:solidFill>
              </a:defRPr>
            </a:pPr>
            <a:r>
              <a:rPr sz="1600">
                <a:solidFill>
                  <a:srgbClr val="79777C"/>
                </a:solidFill>
              </a:rPr>
              <a:t>Body Level Three</a:t>
            </a:r>
            <a:endParaRPr sz="1600">
              <a:solidFill>
                <a:srgbClr val="79777C"/>
              </a:solidFill>
            </a:endParaRPr>
          </a:p>
          <a:p>
            <a:pPr lvl="3">
              <a:defRPr sz="1800">
                <a:solidFill>
                  <a:srgbClr val="000000"/>
                </a:solidFill>
              </a:defRPr>
            </a:pPr>
            <a:r>
              <a:rPr sz="1600">
                <a:solidFill>
                  <a:srgbClr val="79777C"/>
                </a:solidFill>
              </a:rPr>
              <a:t>Body Level Four</a:t>
            </a:r>
            <a:endParaRPr sz="1600">
              <a:solidFill>
                <a:srgbClr val="79777C"/>
              </a:solidFill>
            </a:endParaRPr>
          </a:p>
          <a:p>
            <a:pPr lvl="4">
              <a:defRPr sz="1800">
                <a:solidFill>
                  <a:srgbClr val="000000"/>
                </a:solidFill>
              </a:defRPr>
            </a:pPr>
            <a:r>
              <a:rPr sz="1600">
                <a:solidFill>
                  <a:srgbClr val="79777C"/>
                </a:solidFill>
              </a:rPr>
              <a:t>Body Level Five</a:t>
            </a:r>
          </a:p>
        </p:txBody>
      </p:sp>
      <p:sp>
        <p:nvSpPr>
          <p:cNvPr id="51" name="Shape 5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p:spTree>
      <p:nvGrpSpPr>
        <p:cNvPr id="1" name=""/>
        <p:cNvGrpSpPr/>
        <p:nvPr/>
      </p:nvGrpSpPr>
      <p:grpSpPr>
        <a:xfrm>
          <a:off x="0" y="0"/>
          <a:ext cx="0" cy="0"/>
          <a:chOff x="0" y="0"/>
          <a:chExt cx="0" cy="0"/>
        </a:xfrm>
      </p:grpSpPr>
      <p:pic>
        <p:nvPicPr>
          <p:cNvPr id="53" name="image5.png" descr="Jisc logo"/>
          <p:cNvPicPr/>
          <p:nvPr/>
        </p:nvPicPr>
        <p:blipFill>
          <a:blip r:embed="rId2">
            <a:extLst/>
          </a:blip>
          <a:stretch>
            <a:fillRect/>
          </a:stretch>
        </p:blipFill>
        <p:spPr>
          <a:xfrm>
            <a:off x="4211960" y="6093296"/>
            <a:ext cx="720080" cy="401356"/>
          </a:xfrm>
          <a:prstGeom prst="rect">
            <a:avLst/>
          </a:prstGeom>
          <a:ln w="12700">
            <a:miter lim="400000"/>
          </a:ln>
        </p:spPr>
      </p:pic>
      <p:pic>
        <p:nvPicPr>
          <p:cNvPr id="54" name="image4.png" descr="IRUSsmalllogo.PNG"/>
          <p:cNvPicPr/>
          <p:nvPr/>
        </p:nvPicPr>
        <p:blipFill>
          <a:blip r:embed="rId3">
            <a:extLst/>
          </a:blip>
          <a:srcRect l="0" t="30355" r="0" b="29336"/>
          <a:stretch>
            <a:fillRect/>
          </a:stretch>
        </p:blipFill>
        <p:spPr>
          <a:xfrm>
            <a:off x="539552" y="6021288"/>
            <a:ext cx="1381863" cy="598281"/>
          </a:xfrm>
          <a:prstGeom prst="rect">
            <a:avLst/>
          </a:prstGeom>
          <a:ln w="12700">
            <a:miter lim="400000"/>
          </a:ln>
        </p:spPr>
      </p:pic>
      <p:sp>
        <p:nvSpPr>
          <p:cNvPr id="55" name="Shape 55"/>
          <p:cNvSpPr/>
          <p:nvPr/>
        </p:nvSpPr>
        <p:spPr>
          <a:xfrm>
            <a:off x="6516216" y="6165304"/>
            <a:ext cx="2102322" cy="3327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600">
                <a:solidFill>
                  <a:srgbClr val="16B4CD"/>
                </a:solidFill>
                <a:uFill>
                  <a:solidFill>
                    <a:srgbClr val="16B4CD"/>
                  </a:solidFill>
                </a:uFill>
                <a:latin typeface="+mn-lt"/>
                <a:ea typeface="+mn-ea"/>
                <a:cs typeface="+mn-cs"/>
                <a:sym typeface="Helvetica"/>
              </a:defRPr>
            </a:lvl1pPr>
          </a:lstStyle>
          <a:p>
            <a:pPr lvl="0">
              <a:defRPr sz="1800">
                <a:solidFill>
                  <a:srgbClr val="000000"/>
                </a:solidFill>
                <a:uFillTx/>
              </a:defRPr>
            </a:pPr>
            <a:r>
              <a:rPr sz="1600">
                <a:solidFill>
                  <a:srgbClr val="16B4CD"/>
                </a:solidFill>
                <a:uFill>
                  <a:solidFill>
                    <a:srgbClr val="16B4CD"/>
                  </a:solidFill>
                </a:uFill>
              </a:rPr>
              <a:t>irus.mimas.ac.uk</a:t>
            </a:r>
          </a:p>
        </p:txBody>
      </p:sp>
      <p:pic>
        <p:nvPicPr>
          <p:cNvPr id="56" name="image5.png" descr="Jisc logo"/>
          <p:cNvPicPr/>
          <p:nvPr/>
        </p:nvPicPr>
        <p:blipFill>
          <a:blip r:embed="rId2">
            <a:extLst/>
          </a:blip>
          <a:stretch>
            <a:fillRect/>
          </a:stretch>
        </p:blipFill>
        <p:spPr>
          <a:xfrm>
            <a:off x="4211960" y="6093296"/>
            <a:ext cx="720080" cy="401356"/>
          </a:xfrm>
          <a:prstGeom prst="rect">
            <a:avLst/>
          </a:prstGeom>
          <a:ln w="12700">
            <a:miter lim="400000"/>
          </a:ln>
        </p:spPr>
      </p:pic>
      <p:pic>
        <p:nvPicPr>
          <p:cNvPr id="57" name="image4.png" descr="IRUSsmalllogo.PNG"/>
          <p:cNvPicPr/>
          <p:nvPr/>
        </p:nvPicPr>
        <p:blipFill>
          <a:blip r:embed="rId3">
            <a:extLst/>
          </a:blip>
          <a:srcRect l="0" t="30355" r="0" b="29336"/>
          <a:stretch>
            <a:fillRect/>
          </a:stretch>
        </p:blipFill>
        <p:spPr>
          <a:xfrm>
            <a:off x="539552" y="6021288"/>
            <a:ext cx="1381863" cy="598281"/>
          </a:xfrm>
          <a:prstGeom prst="rect">
            <a:avLst/>
          </a:prstGeom>
          <a:ln w="12700">
            <a:miter lim="400000"/>
          </a:ln>
        </p:spPr>
      </p:pic>
      <p:sp>
        <p:nvSpPr>
          <p:cNvPr id="58" name="Shape 58"/>
          <p:cNvSpPr/>
          <p:nvPr/>
        </p:nvSpPr>
        <p:spPr>
          <a:xfrm>
            <a:off x="6516216" y="6165304"/>
            <a:ext cx="2102322" cy="3327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600">
                <a:solidFill>
                  <a:srgbClr val="16B4CD"/>
                </a:solidFill>
                <a:uFill>
                  <a:solidFill>
                    <a:srgbClr val="16B4CD"/>
                  </a:solidFill>
                </a:uFill>
                <a:latin typeface="+mn-lt"/>
                <a:ea typeface="+mn-ea"/>
                <a:cs typeface="+mn-cs"/>
                <a:sym typeface="Helvetica"/>
              </a:defRPr>
            </a:lvl1pPr>
          </a:lstStyle>
          <a:p>
            <a:pPr lvl="0">
              <a:defRPr sz="1800">
                <a:solidFill>
                  <a:srgbClr val="000000"/>
                </a:solidFill>
                <a:uFillTx/>
              </a:defRPr>
            </a:pPr>
            <a:r>
              <a:rPr sz="1600">
                <a:solidFill>
                  <a:srgbClr val="16B4CD"/>
                </a:solidFill>
                <a:uFill>
                  <a:solidFill>
                    <a:srgbClr val="16B4CD"/>
                  </a:solidFill>
                </a:uFill>
              </a:rPr>
              <a:t>irus.mimas.ac.uk</a:t>
            </a:r>
          </a:p>
        </p:txBody>
      </p:sp>
      <p:sp>
        <p:nvSpPr>
          <p:cNvPr id="59" name="Shape 59"/>
          <p:cNvSpPr/>
          <p:nvPr>
            <p:ph type="title"/>
          </p:nvPr>
        </p:nvSpPr>
        <p:spPr>
          <a:xfrm>
            <a:off x="549275" y="0"/>
            <a:ext cx="8042275" cy="1182695"/>
          </a:xfrm>
          <a:prstGeom prst="rect">
            <a:avLst/>
          </a:prstGeom>
        </p:spPr>
        <p:txBody>
          <a:bodyPr lIns="0" tIns="0" rIns="0" bIns="0"/>
          <a:lstStyle>
            <a:lvl1pPr>
              <a:defRPr>
                <a:uFill>
                  <a:solidFill>
                    <a:srgbClr val="16B4CD"/>
                  </a:solidFill>
                </a:uFill>
                <a:latin typeface="+mn-lt"/>
                <a:ea typeface="+mn-ea"/>
                <a:cs typeface="+mn-cs"/>
                <a:sym typeface="Helvetica"/>
              </a:defRPr>
            </a:lvl1pPr>
          </a:lstStyle>
          <a:p>
            <a:pPr lvl="0">
              <a:defRPr b="0" sz="1800">
                <a:solidFill>
                  <a:srgbClr val="000000"/>
                </a:solidFill>
                <a:uFillTx/>
              </a:defRPr>
            </a:pPr>
            <a:r>
              <a:rPr b="1" sz="3200">
                <a:solidFill>
                  <a:srgbClr val="16B4CD"/>
                </a:solidFill>
                <a:uFill>
                  <a:solidFill>
                    <a:srgbClr val="16B4CD"/>
                  </a:solidFill>
                </a:uFill>
              </a:rPr>
              <a:t>Title Text</a:t>
            </a:r>
          </a:p>
        </p:txBody>
      </p:sp>
      <p:sp>
        <p:nvSpPr>
          <p:cNvPr id="60" name="Shape 60"/>
          <p:cNvSpPr/>
          <p:nvPr>
            <p:ph type="body" idx="1"/>
          </p:nvPr>
        </p:nvSpPr>
        <p:spPr>
          <a:xfrm>
            <a:off x="549275" y="1392613"/>
            <a:ext cx="8042275" cy="5465387"/>
          </a:xfrm>
          <a:prstGeom prst="rect">
            <a:avLst/>
          </a:prstGeom>
        </p:spPr>
        <p:txBody>
          <a:bodyPr lIns="0" tIns="0" rIns="0" bIns="0"/>
          <a:lstStyle>
            <a:lvl1pPr>
              <a:buClr>
                <a:srgbClr val="F8A131"/>
              </a:buClr>
              <a:buSzPct val="100000"/>
              <a:defRPr>
                <a:uFill>
                  <a:solidFill>
                    <a:srgbClr val="79777C"/>
                  </a:solidFill>
                </a:uFill>
                <a:latin typeface="+mn-lt"/>
                <a:ea typeface="+mn-ea"/>
                <a:cs typeface="+mn-cs"/>
                <a:sym typeface="Helvetica"/>
              </a:defRPr>
            </a:lvl1pPr>
            <a:lvl2pPr>
              <a:buClr>
                <a:srgbClr val="F8A131"/>
              </a:buClr>
              <a:buSzPct val="100000"/>
              <a:defRPr>
                <a:uFill>
                  <a:solidFill>
                    <a:srgbClr val="79777C"/>
                  </a:solidFill>
                </a:uFill>
                <a:latin typeface="+mn-lt"/>
                <a:ea typeface="+mn-ea"/>
                <a:cs typeface="+mn-cs"/>
                <a:sym typeface="Helvetica"/>
              </a:defRPr>
            </a:lvl2pPr>
            <a:lvl3pPr>
              <a:buClr>
                <a:srgbClr val="F8A131"/>
              </a:buClr>
              <a:buSzPct val="100000"/>
              <a:defRPr>
                <a:uFill>
                  <a:solidFill>
                    <a:srgbClr val="79777C"/>
                  </a:solidFill>
                </a:uFill>
                <a:latin typeface="+mn-lt"/>
                <a:ea typeface="+mn-ea"/>
                <a:cs typeface="+mn-cs"/>
                <a:sym typeface="Helvetica"/>
              </a:defRPr>
            </a:lvl3pPr>
            <a:lvl4pPr>
              <a:buClr>
                <a:srgbClr val="F8A131"/>
              </a:buClr>
              <a:buSzPct val="100000"/>
              <a:defRPr>
                <a:uFill>
                  <a:solidFill>
                    <a:srgbClr val="79777C"/>
                  </a:solidFill>
                </a:uFill>
                <a:latin typeface="+mn-lt"/>
                <a:ea typeface="+mn-ea"/>
                <a:cs typeface="+mn-cs"/>
                <a:sym typeface="Helvetica"/>
              </a:defRPr>
            </a:lvl4pPr>
            <a:lvl5pPr>
              <a:buClr>
                <a:srgbClr val="F8A131"/>
              </a:buClr>
              <a:buSzPct val="100000"/>
              <a:defRPr>
                <a:uFill>
                  <a:solidFill>
                    <a:srgbClr val="79777C"/>
                  </a:solidFill>
                </a:uFill>
                <a:latin typeface="+mn-lt"/>
                <a:ea typeface="+mn-ea"/>
                <a:cs typeface="+mn-cs"/>
                <a:sym typeface="Helvetica"/>
              </a:defRPr>
            </a:lvl5pPr>
          </a:lstStyle>
          <a:p>
            <a:pPr lvl="0">
              <a:defRPr sz="1800">
                <a:solidFill>
                  <a:srgbClr val="000000"/>
                </a:solidFill>
                <a:uFillTx/>
              </a:defRPr>
            </a:pPr>
            <a:r>
              <a:rPr sz="1600">
                <a:solidFill>
                  <a:srgbClr val="79777C"/>
                </a:solidFill>
                <a:uFill>
                  <a:solidFill>
                    <a:srgbClr val="79777C"/>
                  </a:solidFill>
                </a:uFill>
              </a:rPr>
              <a:t>Body Level One</a:t>
            </a:r>
            <a:endParaRPr sz="1600">
              <a:solidFill>
                <a:srgbClr val="79777C"/>
              </a:solidFill>
              <a:uFill>
                <a:solidFill>
                  <a:srgbClr val="79777C"/>
                </a:solidFill>
              </a:uFill>
            </a:endParaRPr>
          </a:p>
          <a:p>
            <a:pPr lvl="1">
              <a:defRPr sz="1800">
                <a:solidFill>
                  <a:srgbClr val="000000"/>
                </a:solidFill>
                <a:uFillTx/>
              </a:defRPr>
            </a:pPr>
            <a:r>
              <a:rPr sz="1600">
                <a:solidFill>
                  <a:srgbClr val="79777C"/>
                </a:solidFill>
                <a:uFill>
                  <a:solidFill>
                    <a:srgbClr val="79777C"/>
                  </a:solidFill>
                </a:uFill>
              </a:rPr>
              <a:t>Body Level Two</a:t>
            </a:r>
            <a:endParaRPr sz="1600">
              <a:solidFill>
                <a:srgbClr val="79777C"/>
              </a:solidFill>
              <a:uFill>
                <a:solidFill>
                  <a:srgbClr val="79777C"/>
                </a:solidFill>
              </a:uFill>
            </a:endParaRPr>
          </a:p>
          <a:p>
            <a:pPr lvl="2">
              <a:defRPr sz="1800">
                <a:solidFill>
                  <a:srgbClr val="000000"/>
                </a:solidFill>
                <a:uFillTx/>
              </a:defRPr>
            </a:pPr>
            <a:r>
              <a:rPr sz="1600">
                <a:solidFill>
                  <a:srgbClr val="79777C"/>
                </a:solidFill>
                <a:uFill>
                  <a:solidFill>
                    <a:srgbClr val="79777C"/>
                  </a:solidFill>
                </a:uFill>
              </a:rPr>
              <a:t>Body Level Three</a:t>
            </a:r>
            <a:endParaRPr sz="1600">
              <a:solidFill>
                <a:srgbClr val="79777C"/>
              </a:solidFill>
              <a:uFill>
                <a:solidFill>
                  <a:srgbClr val="79777C"/>
                </a:solidFill>
              </a:uFill>
            </a:endParaRPr>
          </a:p>
          <a:p>
            <a:pPr lvl="3">
              <a:defRPr sz="1800">
                <a:solidFill>
                  <a:srgbClr val="000000"/>
                </a:solidFill>
                <a:uFillTx/>
              </a:defRPr>
            </a:pPr>
            <a:r>
              <a:rPr sz="1600">
                <a:solidFill>
                  <a:srgbClr val="79777C"/>
                </a:solidFill>
                <a:uFill>
                  <a:solidFill>
                    <a:srgbClr val="79777C"/>
                  </a:solidFill>
                </a:uFill>
              </a:rPr>
              <a:t>Body Level Four</a:t>
            </a:r>
            <a:endParaRPr sz="1600">
              <a:solidFill>
                <a:srgbClr val="79777C"/>
              </a:solidFill>
              <a:uFill>
                <a:solidFill>
                  <a:srgbClr val="79777C"/>
                </a:solidFill>
              </a:uFill>
            </a:endParaRPr>
          </a:p>
          <a:p>
            <a:pPr lvl="4">
              <a:defRPr sz="1800">
                <a:solidFill>
                  <a:srgbClr val="000000"/>
                </a:solidFill>
                <a:uFillTx/>
              </a:defRPr>
            </a:pPr>
            <a:r>
              <a:rPr sz="1600">
                <a:solidFill>
                  <a:srgbClr val="79777C"/>
                </a:solidFill>
                <a:uFill>
                  <a:solidFill>
                    <a:srgbClr val="79777C"/>
                  </a:solidFill>
                </a:uFill>
              </a:rPr>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Large text)">
    <p:bg>
      <p:bgPr>
        <a:solidFill>
          <a:srgbClr val="FFFFFF"/>
        </a:solidFill>
      </p:bgPr>
    </p:bg>
    <p:spTree>
      <p:nvGrpSpPr>
        <p:cNvPr id="1" name=""/>
        <p:cNvGrpSpPr/>
        <p:nvPr/>
      </p:nvGrpSpPr>
      <p:grpSpPr>
        <a:xfrm>
          <a:off x="0" y="0"/>
          <a:ext cx="0" cy="0"/>
          <a:chOff x="0" y="0"/>
          <a:chExt cx="0" cy="0"/>
        </a:xfrm>
      </p:grpSpPr>
      <p:sp>
        <p:nvSpPr>
          <p:cNvPr id="62" name="Shape 62"/>
          <p:cNvSpPr/>
          <p:nvPr>
            <p:ph type="title"/>
          </p:nvPr>
        </p:nvSpPr>
        <p:spPr>
          <a:xfrm>
            <a:off x="493199" y="0"/>
            <a:ext cx="7434001" cy="1682140"/>
          </a:xfrm>
          <a:prstGeom prst="rect">
            <a:avLst/>
          </a:prstGeom>
        </p:spPr>
        <p:txBody>
          <a:bodyPr lIns="0" tIns="0" rIns="0" bIns="0">
            <a:normAutofit fontScale="100000" lnSpcReduction="0"/>
          </a:bodyPr>
          <a:lstStyle>
            <a:lvl1pPr algn="l">
              <a:lnSpc>
                <a:spcPct val="85000"/>
              </a:lnSpc>
              <a:defRPr b="0" sz="3500">
                <a:solidFill>
                  <a:srgbClr val="E85E12"/>
                </a:solidFill>
                <a:latin typeface="Corbel"/>
                <a:ea typeface="Corbel"/>
                <a:cs typeface="Corbel"/>
                <a:sym typeface="Corbel"/>
              </a:defRPr>
            </a:lvl1pPr>
          </a:lstStyle>
          <a:p>
            <a:pPr lvl="0">
              <a:defRPr sz="1800">
                <a:solidFill>
                  <a:srgbClr val="000000"/>
                </a:solidFill>
              </a:defRPr>
            </a:pPr>
            <a:r>
              <a:rPr sz="3500">
                <a:solidFill>
                  <a:srgbClr val="E85E12"/>
                </a:solidFill>
              </a:rPr>
              <a:t>Title Text</a:t>
            </a:r>
          </a:p>
        </p:txBody>
      </p:sp>
      <p:sp>
        <p:nvSpPr>
          <p:cNvPr id="63" name="Shape 63"/>
          <p:cNvSpPr/>
          <p:nvPr>
            <p:ph type="body" idx="1"/>
          </p:nvPr>
        </p:nvSpPr>
        <p:spPr>
          <a:xfrm>
            <a:off x="493199" y="2379833"/>
            <a:ext cx="7434001" cy="4478167"/>
          </a:xfrm>
          <a:prstGeom prst="rect">
            <a:avLst/>
          </a:prstGeom>
        </p:spPr>
        <p:txBody>
          <a:bodyPr lIns="0" tIns="0" rIns="0" bIns="0">
            <a:normAutofit fontScale="100000" lnSpcReduction="0"/>
          </a:bodyPr>
          <a:lstStyle>
            <a:lvl1pPr marL="0" indent="0">
              <a:spcBef>
                <a:spcPts val="1200"/>
              </a:spcBef>
              <a:buClrTx/>
              <a:buSzTx/>
              <a:buFontTx/>
              <a:buNone/>
              <a:defRPr sz="2500">
                <a:solidFill>
                  <a:srgbClr val="2C3841"/>
                </a:solidFill>
                <a:latin typeface="Corbel"/>
                <a:ea typeface="Corbel"/>
                <a:cs typeface="Corbel"/>
                <a:sym typeface="Corbel"/>
              </a:defRPr>
            </a:lvl1pPr>
            <a:lvl2pPr marL="215999" indent="-215999">
              <a:spcBef>
                <a:spcPts val="1200"/>
              </a:spcBef>
              <a:buClrTx/>
              <a:buSzPct val="120000"/>
              <a:buFontTx/>
              <a:buChar char="»"/>
              <a:defRPr sz="2500">
                <a:solidFill>
                  <a:srgbClr val="2C3841"/>
                </a:solidFill>
                <a:latin typeface="Corbel"/>
                <a:ea typeface="Corbel"/>
                <a:cs typeface="Corbel"/>
                <a:sym typeface="Corbel"/>
              </a:defRPr>
            </a:lvl2pPr>
            <a:lvl3pPr marL="431999" indent="-215999">
              <a:spcBef>
                <a:spcPts val="1200"/>
              </a:spcBef>
              <a:buClrTx/>
              <a:buSzPct val="120000"/>
              <a:buFontTx/>
              <a:buChar char="›"/>
              <a:defRPr sz="2500">
                <a:solidFill>
                  <a:srgbClr val="2C3841"/>
                </a:solidFill>
                <a:latin typeface="Corbel"/>
                <a:ea typeface="Corbel"/>
                <a:cs typeface="Corbel"/>
                <a:sym typeface="Corbel"/>
              </a:defRPr>
            </a:lvl3pPr>
            <a:lvl4pPr marL="647999" indent="-215999">
              <a:spcBef>
                <a:spcPts val="1200"/>
              </a:spcBef>
              <a:buClrTx/>
              <a:buSzPct val="100000"/>
              <a:buFontTx/>
              <a:buChar char="–"/>
              <a:defRPr sz="2500">
                <a:solidFill>
                  <a:srgbClr val="2C3841"/>
                </a:solidFill>
                <a:latin typeface="Corbel"/>
                <a:ea typeface="Corbel"/>
                <a:cs typeface="Corbel"/>
                <a:sym typeface="Corbel"/>
              </a:defRPr>
            </a:lvl4pPr>
            <a:lvl5pPr marL="863999" indent="-215999">
              <a:spcBef>
                <a:spcPts val="1200"/>
              </a:spcBef>
              <a:buClrTx/>
              <a:buSzPct val="100000"/>
              <a:buFontTx/>
              <a:buChar char="–"/>
              <a:defRPr sz="2500">
                <a:solidFill>
                  <a:srgbClr val="2C3841"/>
                </a:solidFill>
                <a:latin typeface="Corbel"/>
                <a:ea typeface="Corbel"/>
                <a:cs typeface="Corbel"/>
                <a:sym typeface="Corbel"/>
              </a:defRPr>
            </a:lvl5pPr>
          </a:lstStyle>
          <a:p>
            <a:pPr lvl="0">
              <a:defRPr sz="1800">
                <a:solidFill>
                  <a:srgbClr val="000000"/>
                </a:solidFill>
              </a:defRPr>
            </a:pPr>
            <a:r>
              <a:rPr sz="2500">
                <a:solidFill>
                  <a:srgbClr val="2C3841"/>
                </a:solidFill>
              </a:rPr>
              <a:t>Body Level One</a:t>
            </a:r>
            <a:endParaRPr sz="2500">
              <a:solidFill>
                <a:srgbClr val="2C3841"/>
              </a:solidFill>
            </a:endParaRPr>
          </a:p>
          <a:p>
            <a:pPr lvl="1">
              <a:defRPr sz="1800">
                <a:solidFill>
                  <a:srgbClr val="000000"/>
                </a:solidFill>
              </a:defRPr>
            </a:pPr>
            <a:r>
              <a:rPr sz="2500">
                <a:solidFill>
                  <a:srgbClr val="2C3841"/>
                </a:solidFill>
              </a:rPr>
              <a:t>Body Level Two</a:t>
            </a:r>
            <a:endParaRPr sz="2500">
              <a:solidFill>
                <a:srgbClr val="2C3841"/>
              </a:solidFill>
            </a:endParaRPr>
          </a:p>
          <a:p>
            <a:pPr lvl="2">
              <a:defRPr sz="1800">
                <a:solidFill>
                  <a:srgbClr val="000000"/>
                </a:solidFill>
              </a:defRPr>
            </a:pPr>
            <a:r>
              <a:rPr sz="2500">
                <a:solidFill>
                  <a:srgbClr val="2C3841"/>
                </a:solidFill>
              </a:rPr>
              <a:t>Body Level Three</a:t>
            </a:r>
            <a:endParaRPr sz="2500">
              <a:solidFill>
                <a:srgbClr val="2C3841"/>
              </a:solidFill>
            </a:endParaRPr>
          </a:p>
          <a:p>
            <a:pPr lvl="3">
              <a:defRPr sz="1800">
                <a:solidFill>
                  <a:srgbClr val="000000"/>
                </a:solidFill>
              </a:defRPr>
            </a:pPr>
            <a:r>
              <a:rPr sz="2500">
                <a:solidFill>
                  <a:srgbClr val="2C3841"/>
                </a:solidFill>
              </a:rPr>
              <a:t>Body Level Four</a:t>
            </a:r>
            <a:endParaRPr sz="2500">
              <a:solidFill>
                <a:srgbClr val="2C3841"/>
              </a:solidFill>
            </a:endParaRPr>
          </a:p>
          <a:p>
            <a:pPr lvl="4">
              <a:defRPr sz="1800">
                <a:solidFill>
                  <a:srgbClr val="000000"/>
                </a:solidFill>
              </a:defRPr>
            </a:pPr>
            <a:r>
              <a:rPr sz="2500">
                <a:solidFill>
                  <a:srgbClr val="2C3841"/>
                </a:solidFill>
              </a:rPr>
              <a:t>Body Level Five</a:t>
            </a:r>
          </a:p>
        </p:txBody>
      </p:sp>
      <p:sp>
        <p:nvSpPr>
          <p:cNvPr id="64" name="Shape 64"/>
          <p:cNvSpPr/>
          <p:nvPr>
            <p:ph type="sldNum" sz="quarter" idx="2"/>
          </p:nvPr>
        </p:nvSpPr>
        <p:spPr>
          <a:xfrm>
            <a:off x="8157599" y="250249"/>
            <a:ext cx="493200" cy="139701"/>
          </a:xfrm>
          <a:prstGeom prst="rect">
            <a:avLst/>
          </a:prstGeom>
        </p:spPr>
        <p:txBody>
          <a:bodyPr lIns="0" tIns="0" rIns="0" bIns="0" anchor="b"/>
          <a:lstStyle>
            <a:lvl1pPr algn="r">
              <a:defRPr sz="900">
                <a:solidFill>
                  <a:srgbClr val="2C3841"/>
                </a:solidFill>
                <a:latin typeface="Corbel"/>
                <a:ea typeface="Corbel"/>
                <a:cs typeface="Corbel"/>
                <a:sym typeface="Corbel"/>
              </a:defRPr>
            </a:lvl1pPr>
          </a:lstStyle>
          <a:p>
            <a:pPr lvl="0"/>
            <a:fld id="{86CB4B4D-7CA3-9044-876B-883B54F8677D}" type="slidenum"/>
          </a:p>
        </p:txBody>
      </p:sp>
      <p:sp>
        <p:nvSpPr>
          <p:cNvPr id="65" name="Shape 65"/>
          <p:cNvSpPr/>
          <p:nvPr/>
        </p:nvSpPr>
        <p:spPr>
          <a:xfrm>
            <a:off x="493199" y="520104"/>
            <a:ext cx="8157600" cy="1"/>
          </a:xfrm>
          <a:prstGeom prst="line">
            <a:avLst/>
          </a:prstGeom>
          <a:ln w="6350">
            <a:solidFill>
              <a:srgbClr val="2C3841"/>
            </a:solidFill>
          </a:ln>
        </p:spPr>
        <p:txBody>
          <a:bodyPr lIns="0" tIns="0" rIns="0" bIns="0"/>
          <a:lstStyle/>
          <a:p>
            <a:pPr lvl="0" defTabSz="457200">
              <a:defRPr sz="1200">
                <a:solidFill>
                  <a:srgbClr val="000000"/>
                </a:solidFill>
                <a:latin typeface="+mn-lt"/>
                <a:ea typeface="+mn-ea"/>
                <a:cs typeface="+mn-cs"/>
                <a:sym typeface="Helvetica"/>
              </a:defRPr>
            </a:pPr>
          </a:p>
        </p:txBody>
      </p:sp>
      <p:pic>
        <p:nvPicPr>
          <p:cNvPr id="66" name="image7.jpg" descr="Jisc Small Logo.jpg"/>
          <p:cNvPicPr/>
          <p:nvPr/>
        </p:nvPicPr>
        <p:blipFill>
          <a:blip r:embed="rId2">
            <a:extLst/>
          </a:blip>
          <a:stretch>
            <a:fillRect/>
          </a:stretch>
        </p:blipFill>
        <p:spPr>
          <a:xfrm>
            <a:off x="493199" y="0"/>
            <a:ext cx="621793" cy="356616"/>
          </a:xfrm>
          <a:prstGeom prst="rect">
            <a:avLst/>
          </a:prstGeom>
          <a:ln w="12700">
            <a:miter lim="400000"/>
          </a:ln>
        </p:spPr>
      </p:pic>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1" name="Shape 11"/>
          <p:cNvSpPr/>
          <p:nvPr/>
        </p:nvSpPr>
        <p:spPr>
          <a:xfrm>
            <a:off x="6804025" y="6237288"/>
            <a:ext cx="1814513"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000">
                <a:solidFill>
                  <a:srgbClr val="16B4CD"/>
                </a:solidFill>
              </a:defRPr>
            </a:lvl1pPr>
          </a:lstStyle>
          <a:p>
            <a:pPr lvl="0">
              <a:defRPr sz="1800">
                <a:solidFill>
                  <a:srgbClr val="000000"/>
                </a:solidFill>
              </a:defRPr>
            </a:pPr>
            <a:r>
              <a:rPr sz="1000">
                <a:solidFill>
                  <a:srgbClr val="16B4CD"/>
                </a:solidFill>
              </a:rPr>
              <a:t>irus.mimas.ac.uk</a:t>
            </a:r>
          </a:p>
        </p:txBody>
      </p:sp>
      <p:pic>
        <p:nvPicPr>
          <p:cNvPr id="12" name="image3.png" descr="IRUS-UK-Logo-Small.png"/>
          <p:cNvPicPr/>
          <p:nvPr/>
        </p:nvPicPr>
        <p:blipFill>
          <a:blip r:embed="rId2">
            <a:extLst/>
          </a:blip>
          <a:stretch>
            <a:fillRect/>
          </a:stretch>
        </p:blipFill>
        <p:spPr>
          <a:xfrm>
            <a:off x="539750" y="6165850"/>
            <a:ext cx="936625" cy="336550"/>
          </a:xfrm>
          <a:prstGeom prst="rect">
            <a:avLst/>
          </a:prstGeom>
          <a:ln w="12700">
            <a:miter lim="400000"/>
          </a:ln>
        </p:spPr>
      </p:pic>
      <p:sp>
        <p:nvSpPr>
          <p:cNvPr id="13" name="Shape 13"/>
          <p:cNvSpPr/>
          <p:nvPr>
            <p:ph type="title"/>
          </p:nvPr>
        </p:nvSpPr>
        <p:spPr>
          <a:xfrm>
            <a:off x="549275" y="0"/>
            <a:ext cx="8042275" cy="1341438"/>
          </a:xfrm>
          <a:prstGeom prst="rect">
            <a:avLst/>
          </a:prstGeom>
        </p:spPr>
        <p:txBody>
          <a:bodyPr/>
          <a:lstStyle/>
          <a:p>
            <a:pPr lvl="0">
              <a:defRPr b="0" sz="1800">
                <a:solidFill>
                  <a:srgbClr val="000000"/>
                </a:solidFill>
              </a:defRPr>
            </a:pPr>
            <a:r>
              <a:rPr b="1" sz="3200">
                <a:solidFill>
                  <a:srgbClr val="16B4CD"/>
                </a:solidFill>
              </a:rPr>
              <a:t>Title Text</a:t>
            </a:r>
          </a:p>
        </p:txBody>
      </p:sp>
      <p:sp>
        <p:nvSpPr>
          <p:cNvPr id="14" name="Shape 14"/>
          <p:cNvSpPr/>
          <p:nvPr>
            <p:ph type="body" idx="1"/>
          </p:nvPr>
        </p:nvSpPr>
        <p:spPr>
          <a:xfrm>
            <a:off x="549275" y="1600200"/>
            <a:ext cx="8042275" cy="5257800"/>
          </a:xfrm>
          <a:prstGeom prst="rect">
            <a:avLst/>
          </a:prstGeom>
        </p:spPr>
        <p:txBody>
          <a:bodyPr/>
          <a:lstStyle>
            <a:lvl1pPr>
              <a:buClr>
                <a:srgbClr val="F8A131"/>
              </a:buClr>
              <a:buSzPct val="100000"/>
            </a:lvl1pPr>
            <a:lvl2pPr>
              <a:buClr>
                <a:srgbClr val="F8A131"/>
              </a:buClr>
              <a:buSzPct val="100000"/>
            </a:lvl2pPr>
            <a:lvl3pPr>
              <a:buClr>
                <a:srgbClr val="F8A131"/>
              </a:buClr>
              <a:buSzPct val="100000"/>
            </a:lvl3pPr>
            <a:lvl4pPr>
              <a:buClr>
                <a:srgbClr val="F8A131"/>
              </a:buClr>
              <a:buSzPct val="100000"/>
            </a:lvl4pPr>
            <a:lvl5pPr>
              <a:buClr>
                <a:srgbClr val="F8A131"/>
              </a:buClr>
              <a:buSzPct val="100000"/>
            </a:lvl5pPr>
          </a:lstStyle>
          <a:p>
            <a:pPr lvl="0">
              <a:defRPr sz="1800">
                <a:solidFill>
                  <a:srgbClr val="000000"/>
                </a:solidFill>
              </a:defRPr>
            </a:pPr>
            <a:r>
              <a:rPr sz="1600">
                <a:solidFill>
                  <a:srgbClr val="79777C"/>
                </a:solidFill>
              </a:rPr>
              <a:t>Body Level One</a:t>
            </a:r>
            <a:endParaRPr sz="1600">
              <a:solidFill>
                <a:srgbClr val="79777C"/>
              </a:solidFill>
            </a:endParaRPr>
          </a:p>
          <a:p>
            <a:pPr lvl="1">
              <a:defRPr sz="1800">
                <a:solidFill>
                  <a:srgbClr val="000000"/>
                </a:solidFill>
              </a:defRPr>
            </a:pPr>
            <a:r>
              <a:rPr sz="1600">
                <a:solidFill>
                  <a:srgbClr val="79777C"/>
                </a:solidFill>
              </a:rPr>
              <a:t>Body Level Two</a:t>
            </a:r>
            <a:endParaRPr sz="1600">
              <a:solidFill>
                <a:srgbClr val="79777C"/>
              </a:solidFill>
            </a:endParaRPr>
          </a:p>
          <a:p>
            <a:pPr lvl="2">
              <a:defRPr sz="1800">
                <a:solidFill>
                  <a:srgbClr val="000000"/>
                </a:solidFill>
              </a:defRPr>
            </a:pPr>
            <a:r>
              <a:rPr sz="1600">
                <a:solidFill>
                  <a:srgbClr val="79777C"/>
                </a:solidFill>
              </a:rPr>
              <a:t>Body Level Three</a:t>
            </a:r>
            <a:endParaRPr sz="1600">
              <a:solidFill>
                <a:srgbClr val="79777C"/>
              </a:solidFill>
            </a:endParaRPr>
          </a:p>
          <a:p>
            <a:pPr lvl="3">
              <a:defRPr sz="1800">
                <a:solidFill>
                  <a:srgbClr val="000000"/>
                </a:solidFill>
              </a:defRPr>
            </a:pPr>
            <a:r>
              <a:rPr sz="1600">
                <a:solidFill>
                  <a:srgbClr val="79777C"/>
                </a:solidFill>
              </a:rPr>
              <a:t>Body Level Four</a:t>
            </a:r>
            <a:endParaRPr sz="1600">
              <a:solidFill>
                <a:srgbClr val="79777C"/>
              </a:solidFill>
            </a:endParaRPr>
          </a:p>
          <a:p>
            <a:pPr lvl="4">
              <a:defRPr sz="1800">
                <a:solidFill>
                  <a:srgbClr val="000000"/>
                </a:solidFill>
              </a:defRPr>
            </a:pPr>
            <a:r>
              <a:rPr sz="1600">
                <a:solidFill>
                  <a:srgbClr val="79777C"/>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Slide with Picture">
    <p:spTree>
      <p:nvGrpSpPr>
        <p:cNvPr id="1" name=""/>
        <p:cNvGrpSpPr/>
        <p:nvPr/>
      </p:nvGrpSpPr>
      <p:grpSpPr>
        <a:xfrm>
          <a:off x="0" y="0"/>
          <a:ext cx="0" cy="0"/>
          <a:chOff x="0" y="0"/>
          <a:chExt cx="0" cy="0"/>
        </a:xfrm>
      </p:grpSpPr>
      <p:sp>
        <p:nvSpPr>
          <p:cNvPr id="16" name="Shape 16"/>
          <p:cNvSpPr/>
          <p:nvPr>
            <p:ph type="title"/>
          </p:nvPr>
        </p:nvSpPr>
        <p:spPr>
          <a:xfrm>
            <a:off x="363537" y="3352801"/>
            <a:ext cx="8416926" cy="1470025"/>
          </a:xfrm>
          <a:prstGeom prst="rect">
            <a:avLst/>
          </a:prstGeom>
        </p:spPr>
        <p:txBody>
          <a:bodyPr/>
          <a:lstStyle/>
          <a:p>
            <a:pPr lvl="0">
              <a:defRPr b="0" sz="1800">
                <a:solidFill>
                  <a:srgbClr val="000000"/>
                </a:solidFill>
              </a:defRPr>
            </a:pPr>
            <a:r>
              <a:rPr b="1" sz="3200">
                <a:solidFill>
                  <a:srgbClr val="16B4CD"/>
                </a:solidFill>
              </a:rPr>
              <a:t>Title Text</a:t>
            </a:r>
          </a:p>
        </p:txBody>
      </p:sp>
      <p:sp>
        <p:nvSpPr>
          <p:cNvPr id="17" name="Shape 17"/>
          <p:cNvSpPr/>
          <p:nvPr>
            <p:ph type="body" idx="1"/>
          </p:nvPr>
        </p:nvSpPr>
        <p:spPr>
          <a:xfrm>
            <a:off x="363537" y="4771029"/>
            <a:ext cx="8416926" cy="972671"/>
          </a:xfrm>
          <a:prstGeom prst="rect">
            <a:avLst/>
          </a:prstGeom>
        </p:spPr>
        <p:txBody>
          <a:bodyPr>
            <a:normAutofit fontScale="100000" lnSpcReduction="0"/>
          </a:bodyPr>
          <a:lstStyle>
            <a:lvl1pPr marL="0" indent="0" algn="ctr">
              <a:spcBef>
                <a:spcPts val="300"/>
              </a:spcBef>
              <a:buClrTx/>
              <a:buSzTx/>
              <a:buFontTx/>
              <a:buNone/>
              <a:defRPr sz="1800">
                <a:solidFill>
                  <a:srgbClr val="8D8C8D"/>
                </a:solidFill>
              </a:defRPr>
            </a:lvl1pPr>
            <a:lvl2pPr marL="0" indent="457200" algn="ctr">
              <a:spcBef>
                <a:spcPts val="300"/>
              </a:spcBef>
              <a:buClrTx/>
              <a:buSzTx/>
              <a:buFontTx/>
              <a:buNone/>
              <a:defRPr sz="1800">
                <a:solidFill>
                  <a:srgbClr val="8D8C8D"/>
                </a:solidFill>
              </a:defRPr>
            </a:lvl2pPr>
            <a:lvl3pPr marL="0" indent="914400" algn="ctr">
              <a:spcBef>
                <a:spcPts val="300"/>
              </a:spcBef>
              <a:buClrTx/>
              <a:buSzTx/>
              <a:buFontTx/>
              <a:buNone/>
              <a:defRPr sz="1800">
                <a:solidFill>
                  <a:srgbClr val="8D8C8D"/>
                </a:solidFill>
              </a:defRPr>
            </a:lvl3pPr>
            <a:lvl4pPr marL="0" indent="1371600" algn="ctr">
              <a:spcBef>
                <a:spcPts val="300"/>
              </a:spcBef>
              <a:buClrTx/>
              <a:buSzTx/>
              <a:buFontTx/>
              <a:buNone/>
              <a:defRPr sz="1800">
                <a:solidFill>
                  <a:srgbClr val="8D8C8D"/>
                </a:solidFill>
              </a:defRPr>
            </a:lvl4pPr>
            <a:lvl5pPr marL="0" indent="1828800" algn="ctr">
              <a:spcBef>
                <a:spcPts val="300"/>
              </a:spcBef>
              <a:buClrTx/>
              <a:buSzTx/>
              <a:buFontTx/>
              <a:buNone/>
              <a:defRPr sz="1800">
                <a:solidFill>
                  <a:srgbClr val="8D8C8D"/>
                </a:solidFill>
              </a:defRPr>
            </a:lvl5pPr>
          </a:lstStyle>
          <a:p>
            <a:pPr lvl="0">
              <a:defRPr>
                <a:solidFill>
                  <a:srgbClr val="000000"/>
                </a:solidFill>
              </a:defRPr>
            </a:pPr>
            <a:r>
              <a:rPr>
                <a:solidFill>
                  <a:srgbClr val="8D8C8D"/>
                </a:solidFill>
              </a:rPr>
              <a:t>Body Level One</a:t>
            </a:r>
            <a:endParaRPr>
              <a:solidFill>
                <a:srgbClr val="8D8C8D"/>
              </a:solidFill>
            </a:endParaRPr>
          </a:p>
          <a:p>
            <a:pPr lvl="1">
              <a:defRPr>
                <a:solidFill>
                  <a:srgbClr val="000000"/>
                </a:solidFill>
              </a:defRPr>
            </a:pPr>
            <a:r>
              <a:rPr>
                <a:solidFill>
                  <a:srgbClr val="8D8C8D"/>
                </a:solidFill>
              </a:rPr>
              <a:t>Body Level Two</a:t>
            </a:r>
            <a:endParaRPr>
              <a:solidFill>
                <a:srgbClr val="8D8C8D"/>
              </a:solidFill>
            </a:endParaRPr>
          </a:p>
          <a:p>
            <a:pPr lvl="2">
              <a:defRPr>
                <a:solidFill>
                  <a:srgbClr val="000000"/>
                </a:solidFill>
              </a:defRPr>
            </a:pPr>
            <a:r>
              <a:rPr>
                <a:solidFill>
                  <a:srgbClr val="8D8C8D"/>
                </a:solidFill>
              </a:rPr>
              <a:t>Body Level Three</a:t>
            </a:r>
            <a:endParaRPr>
              <a:solidFill>
                <a:srgbClr val="8D8C8D"/>
              </a:solidFill>
            </a:endParaRPr>
          </a:p>
          <a:p>
            <a:pPr lvl="3">
              <a:defRPr>
                <a:solidFill>
                  <a:srgbClr val="000000"/>
                </a:solidFill>
              </a:defRPr>
            </a:pPr>
            <a:r>
              <a:rPr>
                <a:solidFill>
                  <a:srgbClr val="8D8C8D"/>
                </a:solidFill>
              </a:rPr>
              <a:t>Body Level Four</a:t>
            </a:r>
            <a:endParaRPr>
              <a:solidFill>
                <a:srgbClr val="8D8C8D"/>
              </a:solidFill>
            </a:endParaRPr>
          </a:p>
          <a:p>
            <a:pPr lvl="4">
              <a:defRPr>
                <a:solidFill>
                  <a:srgbClr val="000000"/>
                </a:solidFill>
              </a:defRPr>
            </a:pPr>
            <a:r>
              <a:rPr>
                <a:solidFill>
                  <a:srgbClr val="8D8C8D"/>
                </a:solidFill>
              </a:rPr>
              <a:t>Body Level Five</a:t>
            </a:r>
          </a:p>
        </p:txBody>
      </p:sp>
      <p:sp>
        <p:nvSpPr>
          <p:cNvPr id="18" name="Shape 1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0" name="Shape 20"/>
          <p:cNvSpPr/>
          <p:nvPr>
            <p:ph type="title"/>
          </p:nvPr>
        </p:nvSpPr>
        <p:spPr>
          <a:xfrm>
            <a:off x="549275" y="2403144"/>
            <a:ext cx="8056563" cy="1362075"/>
          </a:xfrm>
          <a:prstGeom prst="rect">
            <a:avLst/>
          </a:prstGeom>
        </p:spPr>
        <p:txBody>
          <a:bodyPr/>
          <a:lstStyle>
            <a:lvl1pPr>
              <a:defRPr b="0"/>
            </a:lvl1pPr>
          </a:lstStyle>
          <a:p>
            <a:pPr lvl="0">
              <a:defRPr sz="1800">
                <a:solidFill>
                  <a:srgbClr val="000000"/>
                </a:solidFill>
              </a:defRPr>
            </a:pPr>
            <a:r>
              <a:rPr sz="3200">
                <a:solidFill>
                  <a:srgbClr val="16B4CD"/>
                </a:solidFill>
              </a:rPr>
              <a:t>Title Text</a:t>
            </a:r>
          </a:p>
        </p:txBody>
      </p:sp>
      <p:sp>
        <p:nvSpPr>
          <p:cNvPr id="21" name="Shape 21"/>
          <p:cNvSpPr/>
          <p:nvPr>
            <p:ph type="body" idx="1"/>
          </p:nvPr>
        </p:nvSpPr>
        <p:spPr>
          <a:xfrm>
            <a:off x="549275" y="3736005"/>
            <a:ext cx="8056563" cy="1500187"/>
          </a:xfrm>
          <a:prstGeom prst="rect">
            <a:avLst/>
          </a:prstGeom>
        </p:spPr>
        <p:txBody>
          <a:bodyPr>
            <a:normAutofit fontScale="100000" lnSpcReduction="0"/>
          </a:bodyPr>
          <a:lstStyle>
            <a:lvl1pPr marL="0" indent="0" algn="ctr">
              <a:spcBef>
                <a:spcPts val="300"/>
              </a:spcBef>
              <a:buClrTx/>
              <a:buSzTx/>
              <a:buFontTx/>
              <a:buNone/>
              <a:defRPr sz="1800">
                <a:solidFill>
                  <a:srgbClr val="8D8C8D"/>
                </a:solidFill>
              </a:defRPr>
            </a:lvl1pPr>
            <a:lvl2pPr marL="0" indent="457200" algn="ctr">
              <a:spcBef>
                <a:spcPts val="300"/>
              </a:spcBef>
              <a:buClrTx/>
              <a:buSzTx/>
              <a:buFontTx/>
              <a:buNone/>
              <a:defRPr sz="1800">
                <a:solidFill>
                  <a:srgbClr val="8D8C8D"/>
                </a:solidFill>
              </a:defRPr>
            </a:lvl2pPr>
            <a:lvl3pPr marL="0" indent="914400" algn="ctr">
              <a:spcBef>
                <a:spcPts val="300"/>
              </a:spcBef>
              <a:buClrTx/>
              <a:buSzTx/>
              <a:buFontTx/>
              <a:buNone/>
              <a:defRPr sz="1800">
                <a:solidFill>
                  <a:srgbClr val="8D8C8D"/>
                </a:solidFill>
              </a:defRPr>
            </a:lvl3pPr>
            <a:lvl4pPr marL="0" indent="1371600" algn="ctr">
              <a:spcBef>
                <a:spcPts val="300"/>
              </a:spcBef>
              <a:buClrTx/>
              <a:buSzTx/>
              <a:buFontTx/>
              <a:buNone/>
              <a:defRPr sz="1800">
                <a:solidFill>
                  <a:srgbClr val="8D8C8D"/>
                </a:solidFill>
              </a:defRPr>
            </a:lvl4pPr>
            <a:lvl5pPr marL="0" indent="1828800" algn="ctr">
              <a:spcBef>
                <a:spcPts val="300"/>
              </a:spcBef>
              <a:buClrTx/>
              <a:buSzTx/>
              <a:buFontTx/>
              <a:buNone/>
              <a:defRPr sz="1800">
                <a:solidFill>
                  <a:srgbClr val="8D8C8D"/>
                </a:solidFill>
              </a:defRPr>
            </a:lvl5pPr>
          </a:lstStyle>
          <a:p>
            <a:pPr lvl="0">
              <a:defRPr>
                <a:solidFill>
                  <a:srgbClr val="000000"/>
                </a:solidFill>
              </a:defRPr>
            </a:pPr>
            <a:r>
              <a:rPr>
                <a:solidFill>
                  <a:srgbClr val="8D8C8D"/>
                </a:solidFill>
              </a:rPr>
              <a:t>Body Level One</a:t>
            </a:r>
            <a:endParaRPr>
              <a:solidFill>
                <a:srgbClr val="8D8C8D"/>
              </a:solidFill>
            </a:endParaRPr>
          </a:p>
          <a:p>
            <a:pPr lvl="1">
              <a:defRPr>
                <a:solidFill>
                  <a:srgbClr val="000000"/>
                </a:solidFill>
              </a:defRPr>
            </a:pPr>
            <a:r>
              <a:rPr>
                <a:solidFill>
                  <a:srgbClr val="8D8C8D"/>
                </a:solidFill>
              </a:rPr>
              <a:t>Body Level Two</a:t>
            </a:r>
            <a:endParaRPr>
              <a:solidFill>
                <a:srgbClr val="8D8C8D"/>
              </a:solidFill>
            </a:endParaRPr>
          </a:p>
          <a:p>
            <a:pPr lvl="2">
              <a:defRPr>
                <a:solidFill>
                  <a:srgbClr val="000000"/>
                </a:solidFill>
              </a:defRPr>
            </a:pPr>
            <a:r>
              <a:rPr>
                <a:solidFill>
                  <a:srgbClr val="8D8C8D"/>
                </a:solidFill>
              </a:rPr>
              <a:t>Body Level Three</a:t>
            </a:r>
            <a:endParaRPr>
              <a:solidFill>
                <a:srgbClr val="8D8C8D"/>
              </a:solidFill>
            </a:endParaRPr>
          </a:p>
          <a:p>
            <a:pPr lvl="3">
              <a:defRPr>
                <a:solidFill>
                  <a:srgbClr val="000000"/>
                </a:solidFill>
              </a:defRPr>
            </a:pPr>
            <a:r>
              <a:rPr>
                <a:solidFill>
                  <a:srgbClr val="8D8C8D"/>
                </a:solidFill>
              </a:rPr>
              <a:t>Body Level Four</a:t>
            </a:r>
            <a:endParaRPr>
              <a:solidFill>
                <a:srgbClr val="8D8C8D"/>
              </a:solidFill>
            </a:endParaRPr>
          </a:p>
          <a:p>
            <a:pPr lvl="4">
              <a:defRPr>
                <a:solidFill>
                  <a:srgbClr val="000000"/>
                </a:solidFill>
              </a:defRPr>
            </a:pPr>
            <a:r>
              <a:rPr>
                <a:solidFill>
                  <a:srgbClr val="8D8C8D"/>
                </a:solidFill>
              </a:rPr>
              <a:t>Body Level Five</a:t>
            </a:r>
          </a:p>
        </p:txBody>
      </p:sp>
      <p:sp>
        <p:nvSpPr>
          <p:cNvPr id="22" name="Shape 2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4" name="Shape 24"/>
          <p:cNvSpPr/>
          <p:nvPr>
            <p:ph type="title"/>
          </p:nvPr>
        </p:nvSpPr>
        <p:spPr>
          <a:xfrm>
            <a:off x="549275" y="0"/>
            <a:ext cx="8042276" cy="1444532"/>
          </a:xfrm>
          <a:prstGeom prst="rect">
            <a:avLst/>
          </a:prstGeom>
        </p:spPr>
        <p:txBody>
          <a:bodyPr/>
          <a:lstStyle/>
          <a:p>
            <a:pPr lvl="0">
              <a:defRPr b="0" sz="1800">
                <a:solidFill>
                  <a:srgbClr val="000000"/>
                </a:solidFill>
              </a:defRPr>
            </a:pPr>
            <a:r>
              <a:rPr b="1" sz="3200">
                <a:solidFill>
                  <a:srgbClr val="16B4CD"/>
                </a:solidFill>
              </a:rPr>
              <a:t>Title Text</a:t>
            </a:r>
          </a:p>
        </p:txBody>
      </p:sp>
      <p:sp>
        <p:nvSpPr>
          <p:cNvPr id="25" name="Shape 25"/>
          <p:cNvSpPr/>
          <p:nvPr>
            <p:ph type="body" idx="1"/>
          </p:nvPr>
        </p:nvSpPr>
        <p:spPr>
          <a:xfrm>
            <a:off x="549275" y="1600200"/>
            <a:ext cx="3840480" cy="5257800"/>
          </a:xfrm>
          <a:prstGeom prst="rect">
            <a:avLst/>
          </a:prstGeom>
        </p:spPr>
        <p:txBody>
          <a:bodyPr>
            <a:normAutofit fontScale="100000" lnSpcReduction="0"/>
          </a:bodyPr>
          <a:lstStyle>
            <a:lvl1pPr>
              <a:spcBef>
                <a:spcPts val="1600"/>
              </a:spcBef>
              <a:defRPr sz="2000"/>
            </a:lvl1pPr>
            <a:lvl2pPr marL="723194" indent="-373944">
              <a:spcBef>
                <a:spcPts val="1600"/>
              </a:spcBef>
              <a:defRPr sz="2000"/>
            </a:lvl2pPr>
            <a:lvl3pPr marL="999772" indent="-313972">
              <a:spcBef>
                <a:spcPts val="1600"/>
              </a:spcBef>
              <a:defRPr sz="2000"/>
            </a:lvl3pPr>
            <a:lvl4pPr marL="1296458" indent="-328083">
              <a:spcBef>
                <a:spcPts val="1600"/>
              </a:spcBef>
              <a:defRPr sz="2000"/>
            </a:lvl4pPr>
            <a:lvl5pPr marL="1577622" indent="-313972">
              <a:spcBef>
                <a:spcPts val="1600"/>
              </a:spcBef>
              <a:defRPr sz="2000"/>
            </a:lvl5pPr>
          </a:lstStyle>
          <a:p>
            <a:pPr lvl="0">
              <a:defRPr sz="1800">
                <a:solidFill>
                  <a:srgbClr val="000000"/>
                </a:solidFill>
              </a:defRPr>
            </a:pPr>
            <a:r>
              <a:rPr sz="2000">
                <a:solidFill>
                  <a:srgbClr val="79777C"/>
                </a:solidFill>
              </a:rPr>
              <a:t>Body Level One</a:t>
            </a:r>
            <a:endParaRPr sz="2000">
              <a:solidFill>
                <a:srgbClr val="79777C"/>
              </a:solidFill>
            </a:endParaRPr>
          </a:p>
          <a:p>
            <a:pPr lvl="1">
              <a:defRPr sz="1800">
                <a:solidFill>
                  <a:srgbClr val="000000"/>
                </a:solidFill>
              </a:defRPr>
            </a:pPr>
            <a:r>
              <a:rPr sz="2000">
                <a:solidFill>
                  <a:srgbClr val="79777C"/>
                </a:solidFill>
              </a:rPr>
              <a:t>Body Level Two</a:t>
            </a:r>
            <a:endParaRPr sz="2000">
              <a:solidFill>
                <a:srgbClr val="79777C"/>
              </a:solidFill>
            </a:endParaRPr>
          </a:p>
          <a:p>
            <a:pPr lvl="2">
              <a:defRPr sz="1800">
                <a:solidFill>
                  <a:srgbClr val="000000"/>
                </a:solidFill>
              </a:defRPr>
            </a:pPr>
            <a:r>
              <a:rPr sz="2000">
                <a:solidFill>
                  <a:srgbClr val="79777C"/>
                </a:solidFill>
              </a:rPr>
              <a:t>Body Level Three</a:t>
            </a:r>
            <a:endParaRPr sz="2000">
              <a:solidFill>
                <a:srgbClr val="79777C"/>
              </a:solidFill>
            </a:endParaRPr>
          </a:p>
          <a:p>
            <a:pPr lvl="3">
              <a:defRPr sz="1800">
                <a:solidFill>
                  <a:srgbClr val="000000"/>
                </a:solidFill>
              </a:defRPr>
            </a:pPr>
            <a:r>
              <a:rPr sz="2000">
                <a:solidFill>
                  <a:srgbClr val="79777C"/>
                </a:solidFill>
              </a:rPr>
              <a:t>Body Level Four</a:t>
            </a:r>
            <a:endParaRPr sz="2000">
              <a:solidFill>
                <a:srgbClr val="79777C"/>
              </a:solidFill>
            </a:endParaRPr>
          </a:p>
          <a:p>
            <a:pPr lvl="4">
              <a:defRPr sz="1800">
                <a:solidFill>
                  <a:srgbClr val="000000"/>
                </a:solidFill>
              </a:defRPr>
            </a:pPr>
            <a:r>
              <a:rPr sz="2000">
                <a:solidFill>
                  <a:srgbClr val="79777C"/>
                </a:solidFill>
              </a:rPr>
              <a:t>Body Level Five</a:t>
            </a:r>
          </a:p>
        </p:txBody>
      </p:sp>
      <p:sp>
        <p:nvSpPr>
          <p:cNvPr id="26" name="Shape 2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8" name="Shape 28"/>
          <p:cNvSpPr/>
          <p:nvPr>
            <p:ph type="title"/>
          </p:nvPr>
        </p:nvSpPr>
        <p:spPr>
          <a:xfrm>
            <a:off x="549273" y="0"/>
            <a:ext cx="8042277" cy="1444532"/>
          </a:xfrm>
          <a:prstGeom prst="rect">
            <a:avLst/>
          </a:prstGeom>
        </p:spPr>
        <p:txBody>
          <a:bodyPr/>
          <a:lstStyle/>
          <a:p>
            <a:pPr lvl="0">
              <a:defRPr b="0" sz="1800">
                <a:solidFill>
                  <a:srgbClr val="000000"/>
                </a:solidFill>
              </a:defRPr>
            </a:pPr>
            <a:r>
              <a:rPr b="1" sz="3200">
                <a:solidFill>
                  <a:srgbClr val="16B4CD"/>
                </a:solidFill>
              </a:rPr>
              <a:t>Title Text</a:t>
            </a:r>
          </a:p>
        </p:txBody>
      </p:sp>
      <p:sp>
        <p:nvSpPr>
          <p:cNvPr id="29" name="Shape 29"/>
          <p:cNvSpPr/>
          <p:nvPr>
            <p:ph type="body" idx="1"/>
          </p:nvPr>
        </p:nvSpPr>
        <p:spPr>
          <a:xfrm>
            <a:off x="549274" y="1444532"/>
            <a:ext cx="3840480" cy="759579"/>
          </a:xfrm>
          <a:prstGeom prst="rect">
            <a:avLst/>
          </a:prstGeom>
        </p:spPr>
        <p:txBody>
          <a:bodyPr anchor="b"/>
          <a:lstStyle>
            <a:lvl1pPr marL="0" indent="0" algn="ctr">
              <a:spcBef>
                <a:spcPts val="0"/>
              </a:spcBef>
              <a:buClrTx/>
              <a:buSzTx/>
              <a:buFontTx/>
              <a:buNone/>
              <a:defRPr sz="2400">
                <a:solidFill>
                  <a:srgbClr val="66DCEF"/>
                </a:solidFill>
              </a:defRPr>
            </a:lvl1pPr>
            <a:lvl2pPr marL="0" indent="457200" algn="ctr">
              <a:spcBef>
                <a:spcPts val="0"/>
              </a:spcBef>
              <a:buClrTx/>
              <a:buSzTx/>
              <a:buFontTx/>
              <a:buNone/>
              <a:defRPr sz="2400">
                <a:solidFill>
                  <a:srgbClr val="66DCEF"/>
                </a:solidFill>
              </a:defRPr>
            </a:lvl2pPr>
            <a:lvl3pPr marL="0" indent="914400" algn="ctr">
              <a:spcBef>
                <a:spcPts val="0"/>
              </a:spcBef>
              <a:buClrTx/>
              <a:buSzTx/>
              <a:buFontTx/>
              <a:buNone/>
              <a:defRPr sz="2400">
                <a:solidFill>
                  <a:srgbClr val="66DCEF"/>
                </a:solidFill>
              </a:defRPr>
            </a:lvl3pPr>
            <a:lvl4pPr marL="0" indent="1371600" algn="ctr">
              <a:spcBef>
                <a:spcPts val="0"/>
              </a:spcBef>
              <a:buClrTx/>
              <a:buSzTx/>
              <a:buFontTx/>
              <a:buNone/>
              <a:defRPr sz="2400">
                <a:solidFill>
                  <a:srgbClr val="66DCEF"/>
                </a:solidFill>
              </a:defRPr>
            </a:lvl4pPr>
            <a:lvl5pPr marL="0" indent="1828800" algn="ctr">
              <a:spcBef>
                <a:spcPts val="0"/>
              </a:spcBef>
              <a:buClrTx/>
              <a:buSzTx/>
              <a:buFontTx/>
              <a:buNone/>
              <a:defRPr sz="2400">
                <a:solidFill>
                  <a:srgbClr val="66DCEF"/>
                </a:solidFill>
              </a:defRPr>
            </a:lvl5pPr>
          </a:lstStyle>
          <a:p>
            <a:pPr lvl="0">
              <a:defRPr sz="1800">
                <a:solidFill>
                  <a:srgbClr val="000000"/>
                </a:solidFill>
              </a:defRPr>
            </a:pPr>
            <a:r>
              <a:rPr sz="2400">
                <a:solidFill>
                  <a:srgbClr val="66DCEF"/>
                </a:solidFill>
              </a:rPr>
              <a:t>Body Level One</a:t>
            </a:r>
            <a:endParaRPr sz="2400">
              <a:solidFill>
                <a:srgbClr val="66DCEF"/>
              </a:solidFill>
            </a:endParaRPr>
          </a:p>
          <a:p>
            <a:pPr lvl="1">
              <a:defRPr sz="1800">
                <a:solidFill>
                  <a:srgbClr val="000000"/>
                </a:solidFill>
              </a:defRPr>
            </a:pPr>
            <a:r>
              <a:rPr sz="2400">
                <a:solidFill>
                  <a:srgbClr val="66DCEF"/>
                </a:solidFill>
              </a:rPr>
              <a:t>Body Level Two</a:t>
            </a:r>
            <a:endParaRPr sz="2400">
              <a:solidFill>
                <a:srgbClr val="66DCEF"/>
              </a:solidFill>
            </a:endParaRPr>
          </a:p>
          <a:p>
            <a:pPr lvl="2">
              <a:defRPr sz="1800">
                <a:solidFill>
                  <a:srgbClr val="000000"/>
                </a:solidFill>
              </a:defRPr>
            </a:pPr>
            <a:r>
              <a:rPr sz="2400">
                <a:solidFill>
                  <a:srgbClr val="66DCEF"/>
                </a:solidFill>
              </a:rPr>
              <a:t>Body Level Three</a:t>
            </a:r>
            <a:endParaRPr sz="2400">
              <a:solidFill>
                <a:srgbClr val="66DCEF"/>
              </a:solidFill>
            </a:endParaRPr>
          </a:p>
          <a:p>
            <a:pPr lvl="3">
              <a:defRPr sz="1800">
                <a:solidFill>
                  <a:srgbClr val="000000"/>
                </a:solidFill>
              </a:defRPr>
            </a:pPr>
            <a:r>
              <a:rPr sz="2400">
                <a:solidFill>
                  <a:srgbClr val="66DCEF"/>
                </a:solidFill>
              </a:rPr>
              <a:t>Body Level Four</a:t>
            </a:r>
            <a:endParaRPr sz="2400">
              <a:solidFill>
                <a:srgbClr val="66DCEF"/>
              </a:solidFill>
            </a:endParaRPr>
          </a:p>
          <a:p>
            <a:pPr lvl="4">
              <a:defRPr sz="1800">
                <a:solidFill>
                  <a:srgbClr val="000000"/>
                </a:solidFill>
              </a:defRPr>
            </a:pPr>
            <a:r>
              <a:rPr sz="2400">
                <a:solidFill>
                  <a:srgbClr val="66DCEF"/>
                </a:solidFill>
              </a:rPr>
              <a:t>Body Level Five</a:t>
            </a:r>
          </a:p>
        </p:txBody>
      </p:sp>
      <p:sp>
        <p:nvSpPr>
          <p:cNvPr id="30" name="Shape 3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2" name="Shape 32"/>
          <p:cNvSpPr/>
          <p:nvPr>
            <p:ph type="title"/>
          </p:nvPr>
        </p:nvSpPr>
        <p:spPr>
          <a:xfrm>
            <a:off x="549275" y="0"/>
            <a:ext cx="8042275" cy="1341438"/>
          </a:xfrm>
          <a:prstGeom prst="rect">
            <a:avLst/>
          </a:prstGeom>
        </p:spPr>
        <p:txBody>
          <a:bodyPr/>
          <a:lstStyle/>
          <a:p>
            <a:pPr lvl="0">
              <a:defRPr b="0" sz="1800">
                <a:solidFill>
                  <a:srgbClr val="000000"/>
                </a:solidFill>
              </a:defRPr>
            </a:pPr>
            <a:r>
              <a:rPr b="1" sz="3200">
                <a:solidFill>
                  <a:srgbClr val="16B4CD"/>
                </a:solidFill>
              </a:rPr>
              <a:t>Title Text</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5" name="Shape 3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7" name="Shape 37"/>
          <p:cNvSpPr/>
          <p:nvPr>
            <p:ph type="title"/>
          </p:nvPr>
        </p:nvSpPr>
        <p:spPr>
          <a:xfrm>
            <a:off x="533399" y="0"/>
            <a:ext cx="3840480" cy="1773922"/>
          </a:xfrm>
          <a:prstGeom prst="rect">
            <a:avLst/>
          </a:prstGeom>
        </p:spPr>
        <p:txBody>
          <a:bodyPr/>
          <a:lstStyle>
            <a:lvl1pPr>
              <a:defRPr b="0" sz="3600"/>
            </a:lvl1pPr>
          </a:lstStyle>
          <a:p>
            <a:pPr lvl="0">
              <a:defRPr sz="1800">
                <a:solidFill>
                  <a:srgbClr val="000000"/>
                </a:solidFill>
              </a:defRPr>
            </a:pPr>
            <a:r>
              <a:rPr sz="3600">
                <a:solidFill>
                  <a:srgbClr val="16B4CD"/>
                </a:solidFill>
              </a:rPr>
              <a:t>Title Text</a:t>
            </a:r>
          </a:p>
        </p:txBody>
      </p:sp>
      <p:sp>
        <p:nvSpPr>
          <p:cNvPr id="38" name="Shape 38"/>
          <p:cNvSpPr/>
          <p:nvPr>
            <p:ph type="body" idx="1"/>
          </p:nvPr>
        </p:nvSpPr>
        <p:spPr>
          <a:xfrm>
            <a:off x="4742823" y="368300"/>
            <a:ext cx="3840481" cy="6489700"/>
          </a:xfrm>
          <a:prstGeom prst="rect">
            <a:avLst/>
          </a:prstGeom>
        </p:spPr>
        <p:txBody>
          <a:bodyPr>
            <a:normAutofit fontScale="100000" lnSpcReduction="0"/>
          </a:bodyPr>
          <a:lstStyle>
            <a:lvl1pPr>
              <a:defRPr sz="2200"/>
            </a:lvl1pPr>
            <a:lvl2pPr marL="719455" indent="-370205">
              <a:defRPr sz="2200"/>
            </a:lvl2pPr>
            <a:lvl3pPr marL="1031169" indent="-345369">
              <a:defRPr sz="2200"/>
            </a:lvl3pPr>
            <a:lvl4pPr marL="1329266" indent="-360891">
              <a:defRPr sz="2200"/>
            </a:lvl4pPr>
            <a:lvl5pPr marL="1609019" indent="-345369">
              <a:defRPr sz="2200"/>
            </a:lvl5pPr>
          </a:lstStyle>
          <a:p>
            <a:pPr lvl="0">
              <a:defRPr sz="1800">
                <a:solidFill>
                  <a:srgbClr val="000000"/>
                </a:solidFill>
              </a:defRPr>
            </a:pPr>
            <a:r>
              <a:rPr sz="2200">
                <a:solidFill>
                  <a:srgbClr val="79777C"/>
                </a:solidFill>
              </a:rPr>
              <a:t>Body Level One</a:t>
            </a:r>
            <a:endParaRPr sz="2200">
              <a:solidFill>
                <a:srgbClr val="79777C"/>
              </a:solidFill>
            </a:endParaRPr>
          </a:p>
          <a:p>
            <a:pPr lvl="1">
              <a:defRPr sz="1800">
                <a:solidFill>
                  <a:srgbClr val="000000"/>
                </a:solidFill>
              </a:defRPr>
            </a:pPr>
            <a:r>
              <a:rPr sz="2200">
                <a:solidFill>
                  <a:srgbClr val="79777C"/>
                </a:solidFill>
              </a:rPr>
              <a:t>Body Level Two</a:t>
            </a:r>
            <a:endParaRPr sz="2200">
              <a:solidFill>
                <a:srgbClr val="79777C"/>
              </a:solidFill>
            </a:endParaRPr>
          </a:p>
          <a:p>
            <a:pPr lvl="2">
              <a:defRPr sz="1800">
                <a:solidFill>
                  <a:srgbClr val="000000"/>
                </a:solidFill>
              </a:defRPr>
            </a:pPr>
            <a:r>
              <a:rPr sz="2200">
                <a:solidFill>
                  <a:srgbClr val="79777C"/>
                </a:solidFill>
              </a:rPr>
              <a:t>Body Level Three</a:t>
            </a:r>
            <a:endParaRPr sz="2200">
              <a:solidFill>
                <a:srgbClr val="79777C"/>
              </a:solidFill>
            </a:endParaRPr>
          </a:p>
          <a:p>
            <a:pPr lvl="3">
              <a:defRPr sz="1800">
                <a:solidFill>
                  <a:srgbClr val="000000"/>
                </a:solidFill>
              </a:defRPr>
            </a:pPr>
            <a:r>
              <a:rPr sz="2200">
                <a:solidFill>
                  <a:srgbClr val="79777C"/>
                </a:solidFill>
              </a:rPr>
              <a:t>Body Level Four</a:t>
            </a:r>
            <a:endParaRPr sz="2200">
              <a:solidFill>
                <a:srgbClr val="79777C"/>
              </a:solidFill>
            </a:endParaRPr>
          </a:p>
          <a:p>
            <a:pPr lvl="4">
              <a:defRPr sz="1800">
                <a:solidFill>
                  <a:srgbClr val="000000"/>
                </a:solidFill>
              </a:defRPr>
            </a:pPr>
            <a:r>
              <a:rPr sz="2200">
                <a:solidFill>
                  <a:srgbClr val="79777C"/>
                </a:solidFill>
              </a:rPr>
              <a:t>Body Level Five</a:t>
            </a:r>
          </a:p>
        </p:txBody>
      </p:sp>
      <p:sp>
        <p:nvSpPr>
          <p:cNvPr id="39" name="Shape 3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7369792" y="0"/>
            <a:ext cx="1524000" cy="5943601"/>
          </a:xfrm>
          <a:prstGeom prst="rect">
            <a:avLst/>
          </a:prstGeom>
          <a:ln w="12700">
            <a:miter lim="400000"/>
          </a:ln>
          <a:extLst>
            <a:ext uri="{C572A759-6A51-4108-AA02-DFA0A04FC94B}">
              <ma14:wrappingTextBoxFlag xmlns:ma14="http://schemas.microsoft.com/office/mac/drawingml/2011/main" val="1"/>
            </a:ext>
          </a:extLst>
        </p:spPr>
        <p:txBody>
          <a:bodyPr lIns="45719" rIns="45719" anchor="b"/>
          <a:lstStyle/>
          <a:p>
            <a:pPr lvl="0">
              <a:defRPr b="0" sz="1800">
                <a:solidFill>
                  <a:srgbClr val="000000"/>
                </a:solidFill>
              </a:defRPr>
            </a:pPr>
            <a:r>
              <a:rPr b="1" sz="3200">
                <a:solidFill>
                  <a:srgbClr val="16B4CD"/>
                </a:solidFill>
              </a:rPr>
              <a:t>Title Text</a:t>
            </a:r>
          </a:p>
        </p:txBody>
      </p:sp>
      <p:sp>
        <p:nvSpPr>
          <p:cNvPr id="3" name="Shape 3"/>
          <p:cNvSpPr/>
          <p:nvPr>
            <p:ph type="body" idx="1"/>
          </p:nvPr>
        </p:nvSpPr>
        <p:spPr>
          <a:xfrm>
            <a:off x="549273" y="368300"/>
            <a:ext cx="6689727" cy="64897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solidFill>
                  <a:srgbClr val="000000"/>
                </a:solidFill>
              </a:defRPr>
            </a:pPr>
            <a:r>
              <a:rPr sz="1600">
                <a:solidFill>
                  <a:srgbClr val="79777C"/>
                </a:solidFill>
              </a:rPr>
              <a:t>Body Level One</a:t>
            </a:r>
            <a:endParaRPr sz="1600">
              <a:solidFill>
                <a:srgbClr val="79777C"/>
              </a:solidFill>
            </a:endParaRPr>
          </a:p>
          <a:p>
            <a:pPr lvl="1">
              <a:defRPr sz="1800">
                <a:solidFill>
                  <a:srgbClr val="000000"/>
                </a:solidFill>
              </a:defRPr>
            </a:pPr>
            <a:r>
              <a:rPr sz="1600">
                <a:solidFill>
                  <a:srgbClr val="79777C"/>
                </a:solidFill>
              </a:rPr>
              <a:t>Body Level Two</a:t>
            </a:r>
            <a:endParaRPr sz="1600">
              <a:solidFill>
                <a:srgbClr val="79777C"/>
              </a:solidFill>
            </a:endParaRPr>
          </a:p>
          <a:p>
            <a:pPr lvl="2">
              <a:defRPr sz="1800">
                <a:solidFill>
                  <a:srgbClr val="000000"/>
                </a:solidFill>
              </a:defRPr>
            </a:pPr>
            <a:r>
              <a:rPr sz="1600">
                <a:solidFill>
                  <a:srgbClr val="79777C"/>
                </a:solidFill>
              </a:rPr>
              <a:t>Body Level Three</a:t>
            </a:r>
            <a:endParaRPr sz="1600">
              <a:solidFill>
                <a:srgbClr val="79777C"/>
              </a:solidFill>
            </a:endParaRPr>
          </a:p>
          <a:p>
            <a:pPr lvl="3">
              <a:defRPr sz="1800">
                <a:solidFill>
                  <a:srgbClr val="000000"/>
                </a:solidFill>
              </a:defRPr>
            </a:pPr>
            <a:r>
              <a:rPr sz="1600">
                <a:solidFill>
                  <a:srgbClr val="79777C"/>
                </a:solidFill>
              </a:rPr>
              <a:t>Body Level Four</a:t>
            </a:r>
            <a:endParaRPr sz="1600">
              <a:solidFill>
                <a:srgbClr val="79777C"/>
              </a:solidFill>
            </a:endParaRPr>
          </a:p>
          <a:p>
            <a:pPr lvl="4">
              <a:defRPr sz="1800">
                <a:solidFill>
                  <a:srgbClr val="000000"/>
                </a:solidFill>
              </a:defRPr>
            </a:pPr>
            <a:r>
              <a:rPr sz="1600">
                <a:solidFill>
                  <a:srgbClr val="79777C"/>
                </a:solidFill>
              </a:rPr>
              <a:t>Body Level Five</a:t>
            </a:r>
          </a:p>
        </p:txBody>
      </p:sp>
      <p:sp>
        <p:nvSpPr>
          <p:cNvPr id="4" name="Shape 4"/>
          <p:cNvSpPr/>
          <p:nvPr>
            <p:ph type="sldNum" sz="quarter" idx="2"/>
          </p:nvPr>
        </p:nvSpPr>
        <p:spPr>
          <a:xfrm>
            <a:off x="7897813" y="6275388"/>
            <a:ext cx="990601" cy="370840"/>
          </a:xfrm>
          <a:prstGeom prst="rect">
            <a:avLst/>
          </a:prstGeom>
          <a:ln w="12700">
            <a:miter lim="400000"/>
          </a:ln>
        </p:spPr>
        <p:txBody>
          <a:bodyPr lIns="45719" rIns="45719">
            <a:spAutoFit/>
          </a:body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spd="med" advClick="1"/>
  <p:txStyles>
    <p:titleStyle>
      <a:lvl1pPr algn="ctr">
        <a:defRPr b="1" sz="3200">
          <a:solidFill>
            <a:srgbClr val="16B4CD"/>
          </a:solidFill>
          <a:latin typeface="News Gothic MT"/>
          <a:ea typeface="News Gothic MT"/>
          <a:cs typeface="News Gothic MT"/>
          <a:sym typeface="News Gothic MT"/>
        </a:defRPr>
      </a:lvl1pPr>
      <a:lvl2pPr algn="ctr">
        <a:defRPr b="1" sz="3200">
          <a:solidFill>
            <a:srgbClr val="16B4CD"/>
          </a:solidFill>
          <a:latin typeface="News Gothic MT"/>
          <a:ea typeface="News Gothic MT"/>
          <a:cs typeface="News Gothic MT"/>
          <a:sym typeface="News Gothic MT"/>
        </a:defRPr>
      </a:lvl2pPr>
      <a:lvl3pPr algn="ctr">
        <a:defRPr b="1" sz="3200">
          <a:solidFill>
            <a:srgbClr val="16B4CD"/>
          </a:solidFill>
          <a:latin typeface="News Gothic MT"/>
          <a:ea typeface="News Gothic MT"/>
          <a:cs typeface="News Gothic MT"/>
          <a:sym typeface="News Gothic MT"/>
        </a:defRPr>
      </a:lvl3pPr>
      <a:lvl4pPr algn="ctr">
        <a:defRPr b="1" sz="3200">
          <a:solidFill>
            <a:srgbClr val="16B4CD"/>
          </a:solidFill>
          <a:latin typeface="News Gothic MT"/>
          <a:ea typeface="News Gothic MT"/>
          <a:cs typeface="News Gothic MT"/>
          <a:sym typeface="News Gothic MT"/>
        </a:defRPr>
      </a:lvl4pPr>
      <a:lvl5pPr algn="ctr">
        <a:defRPr b="1" sz="3200">
          <a:solidFill>
            <a:srgbClr val="16B4CD"/>
          </a:solidFill>
          <a:latin typeface="News Gothic MT"/>
          <a:ea typeface="News Gothic MT"/>
          <a:cs typeface="News Gothic MT"/>
          <a:sym typeface="News Gothic MT"/>
        </a:defRPr>
      </a:lvl5pPr>
      <a:lvl6pPr indent="457200" algn="ctr">
        <a:defRPr b="1" sz="3200">
          <a:solidFill>
            <a:srgbClr val="16B4CD"/>
          </a:solidFill>
          <a:latin typeface="News Gothic MT"/>
          <a:ea typeface="News Gothic MT"/>
          <a:cs typeface="News Gothic MT"/>
          <a:sym typeface="News Gothic MT"/>
        </a:defRPr>
      </a:lvl6pPr>
      <a:lvl7pPr indent="914400" algn="ctr">
        <a:defRPr b="1" sz="3200">
          <a:solidFill>
            <a:srgbClr val="16B4CD"/>
          </a:solidFill>
          <a:latin typeface="News Gothic MT"/>
          <a:ea typeface="News Gothic MT"/>
          <a:cs typeface="News Gothic MT"/>
          <a:sym typeface="News Gothic MT"/>
        </a:defRPr>
      </a:lvl7pPr>
      <a:lvl8pPr indent="1371600" algn="ctr">
        <a:defRPr b="1" sz="3200">
          <a:solidFill>
            <a:srgbClr val="16B4CD"/>
          </a:solidFill>
          <a:latin typeface="News Gothic MT"/>
          <a:ea typeface="News Gothic MT"/>
          <a:cs typeface="News Gothic MT"/>
          <a:sym typeface="News Gothic MT"/>
        </a:defRPr>
      </a:lvl8pPr>
      <a:lvl9pPr indent="1828800" algn="ctr">
        <a:defRPr b="1" sz="3200">
          <a:solidFill>
            <a:srgbClr val="16B4CD"/>
          </a:solidFill>
          <a:latin typeface="News Gothic MT"/>
          <a:ea typeface="News Gothic MT"/>
          <a:cs typeface="News Gothic MT"/>
          <a:sym typeface="News Gothic MT"/>
        </a:defRPr>
      </a:lvl9pPr>
    </p:titleStyle>
    <p:bodyStyle>
      <a:lvl1pPr marL="349250" indent="-349250">
        <a:spcBef>
          <a:spcPts val="2000"/>
        </a:spcBef>
        <a:buClr>
          <a:srgbClr val="16B4CD"/>
        </a:buClr>
        <a:buSzPct val="110000"/>
        <a:buFont typeface="Wingdings 2"/>
        <a:buChar char="●"/>
        <a:defRPr sz="1600">
          <a:solidFill>
            <a:srgbClr val="79777C"/>
          </a:solidFill>
          <a:latin typeface="News Gothic MT"/>
          <a:ea typeface="News Gothic MT"/>
          <a:cs typeface="News Gothic MT"/>
          <a:sym typeface="News Gothic MT"/>
        </a:defRPr>
      </a:lvl1pPr>
      <a:lvl2pPr marL="733878" indent="-384628">
        <a:spcBef>
          <a:spcPts val="2000"/>
        </a:spcBef>
        <a:buClr>
          <a:srgbClr val="16B4CD"/>
        </a:buClr>
        <a:buSzPct val="110000"/>
        <a:buFont typeface="Wingdings 2"/>
        <a:buChar char="●"/>
        <a:defRPr sz="1600">
          <a:solidFill>
            <a:srgbClr val="79777C"/>
          </a:solidFill>
          <a:latin typeface="News Gothic MT"/>
          <a:ea typeface="News Gothic MT"/>
          <a:cs typeface="News Gothic MT"/>
          <a:sym typeface="News Gothic MT"/>
        </a:defRPr>
      </a:lvl2pPr>
      <a:lvl3pPr marL="1008742" indent="-322942">
        <a:spcBef>
          <a:spcPts val="2000"/>
        </a:spcBef>
        <a:buClr>
          <a:srgbClr val="16B4CD"/>
        </a:buClr>
        <a:buSzPct val="110000"/>
        <a:buFont typeface="Wingdings 2"/>
        <a:buChar char="●"/>
        <a:defRPr sz="1600">
          <a:solidFill>
            <a:srgbClr val="79777C"/>
          </a:solidFill>
          <a:latin typeface="News Gothic MT"/>
          <a:ea typeface="News Gothic MT"/>
          <a:cs typeface="News Gothic MT"/>
          <a:sym typeface="News Gothic MT"/>
        </a:defRPr>
      </a:lvl3pPr>
      <a:lvl4pPr marL="1362075" indent="-393700">
        <a:spcBef>
          <a:spcPts val="2000"/>
        </a:spcBef>
        <a:buClr>
          <a:srgbClr val="16B4CD"/>
        </a:buClr>
        <a:buSzPct val="110000"/>
        <a:buFont typeface="Wingdings 2"/>
        <a:buChar char="●"/>
        <a:defRPr sz="1600">
          <a:solidFill>
            <a:srgbClr val="79777C"/>
          </a:solidFill>
          <a:latin typeface="News Gothic MT"/>
          <a:ea typeface="News Gothic MT"/>
          <a:cs typeface="News Gothic MT"/>
          <a:sym typeface="News Gothic MT"/>
        </a:defRPr>
      </a:lvl4pPr>
      <a:lvl5pPr marL="1640416" indent="-376766">
        <a:spcBef>
          <a:spcPts val="2000"/>
        </a:spcBef>
        <a:buClr>
          <a:srgbClr val="16B4CD"/>
        </a:buClr>
        <a:buSzPct val="110000"/>
        <a:buFont typeface="Wingdings 2"/>
        <a:buChar char="●"/>
        <a:defRPr sz="1600">
          <a:solidFill>
            <a:srgbClr val="79777C"/>
          </a:solidFill>
          <a:latin typeface="News Gothic MT"/>
          <a:ea typeface="News Gothic MT"/>
          <a:cs typeface="News Gothic MT"/>
          <a:sym typeface="News Gothic MT"/>
        </a:defRPr>
      </a:lvl5pPr>
      <a:lvl6pPr marL="1797402" indent="-251177">
        <a:spcBef>
          <a:spcPts val="2000"/>
        </a:spcBef>
        <a:buClr>
          <a:srgbClr val="16B4CD"/>
        </a:buClr>
        <a:buSzPct val="110000"/>
        <a:buFont typeface="Wingdings 2"/>
        <a:buChar char="●"/>
        <a:defRPr sz="1600">
          <a:solidFill>
            <a:srgbClr val="79777C"/>
          </a:solidFill>
          <a:latin typeface="News Gothic MT"/>
          <a:ea typeface="News Gothic MT"/>
          <a:cs typeface="News Gothic MT"/>
          <a:sym typeface="News Gothic MT"/>
        </a:defRPr>
      </a:lvl6pPr>
      <a:lvl7pPr marL="2086327" indent="-251177">
        <a:spcBef>
          <a:spcPts val="2000"/>
        </a:spcBef>
        <a:buClr>
          <a:srgbClr val="16B4CD"/>
        </a:buClr>
        <a:buSzPct val="110000"/>
        <a:buFont typeface="Wingdings 2"/>
        <a:buChar char="●"/>
        <a:defRPr sz="1600">
          <a:solidFill>
            <a:srgbClr val="79777C"/>
          </a:solidFill>
          <a:latin typeface="News Gothic MT"/>
          <a:ea typeface="News Gothic MT"/>
          <a:cs typeface="News Gothic MT"/>
          <a:sym typeface="News Gothic MT"/>
        </a:defRPr>
      </a:lvl7pPr>
      <a:lvl8pPr marL="2367315" indent="-251177">
        <a:spcBef>
          <a:spcPts val="2000"/>
        </a:spcBef>
        <a:buClr>
          <a:srgbClr val="16B4CD"/>
        </a:buClr>
        <a:buSzPct val="110000"/>
        <a:buFont typeface="Wingdings 2"/>
        <a:buChar char="●"/>
        <a:defRPr sz="1600">
          <a:solidFill>
            <a:srgbClr val="79777C"/>
          </a:solidFill>
          <a:latin typeface="News Gothic MT"/>
          <a:ea typeface="News Gothic MT"/>
          <a:cs typeface="News Gothic MT"/>
          <a:sym typeface="News Gothic MT"/>
        </a:defRPr>
      </a:lvl8pPr>
      <a:lvl9pPr marL="2657827" indent="-251177">
        <a:spcBef>
          <a:spcPts val="2000"/>
        </a:spcBef>
        <a:buClr>
          <a:srgbClr val="16B4CD"/>
        </a:buClr>
        <a:buSzPct val="110000"/>
        <a:buFont typeface="Wingdings 2"/>
        <a:buChar char="●"/>
        <a:defRPr sz="1600">
          <a:solidFill>
            <a:srgbClr val="79777C"/>
          </a:solidFill>
          <a:latin typeface="News Gothic MT"/>
          <a:ea typeface="News Gothic MT"/>
          <a:cs typeface="News Gothic MT"/>
          <a:sym typeface="News Gothic MT"/>
        </a:defRPr>
      </a:lvl9pPr>
    </p:bodyStyle>
    <p:otherStyle>
      <a:lvl1pPr>
        <a:defRPr>
          <a:solidFill>
            <a:schemeClr val="tx1"/>
          </a:solidFill>
          <a:latin typeface="+mn-lt"/>
          <a:ea typeface="+mn-ea"/>
          <a:cs typeface="+mn-cs"/>
          <a:sym typeface="News Gothic MT"/>
        </a:defRPr>
      </a:lvl1pPr>
      <a:lvl2pPr indent="457200">
        <a:defRPr>
          <a:solidFill>
            <a:schemeClr val="tx1"/>
          </a:solidFill>
          <a:latin typeface="+mn-lt"/>
          <a:ea typeface="+mn-ea"/>
          <a:cs typeface="+mn-cs"/>
          <a:sym typeface="News Gothic MT"/>
        </a:defRPr>
      </a:lvl2pPr>
      <a:lvl3pPr indent="914400">
        <a:defRPr>
          <a:solidFill>
            <a:schemeClr val="tx1"/>
          </a:solidFill>
          <a:latin typeface="+mn-lt"/>
          <a:ea typeface="+mn-ea"/>
          <a:cs typeface="+mn-cs"/>
          <a:sym typeface="News Gothic MT"/>
        </a:defRPr>
      </a:lvl3pPr>
      <a:lvl4pPr indent="1371600">
        <a:defRPr>
          <a:solidFill>
            <a:schemeClr val="tx1"/>
          </a:solidFill>
          <a:latin typeface="+mn-lt"/>
          <a:ea typeface="+mn-ea"/>
          <a:cs typeface="+mn-cs"/>
          <a:sym typeface="News Gothic MT"/>
        </a:defRPr>
      </a:lvl4pPr>
      <a:lvl5pPr indent="1828800">
        <a:defRPr>
          <a:solidFill>
            <a:schemeClr val="tx1"/>
          </a:solidFill>
          <a:latin typeface="+mn-lt"/>
          <a:ea typeface="+mn-ea"/>
          <a:cs typeface="+mn-cs"/>
          <a:sym typeface="News Gothic MT"/>
        </a:defRPr>
      </a:lvl5pPr>
      <a:lvl6pPr indent="2286000">
        <a:defRPr>
          <a:solidFill>
            <a:schemeClr val="tx1"/>
          </a:solidFill>
          <a:latin typeface="+mn-lt"/>
          <a:ea typeface="+mn-ea"/>
          <a:cs typeface="+mn-cs"/>
          <a:sym typeface="News Gothic MT"/>
        </a:defRPr>
      </a:lvl6pPr>
      <a:lvl7pPr indent="2743200">
        <a:defRPr>
          <a:solidFill>
            <a:schemeClr val="tx1"/>
          </a:solidFill>
          <a:latin typeface="+mn-lt"/>
          <a:ea typeface="+mn-ea"/>
          <a:cs typeface="+mn-cs"/>
          <a:sym typeface="News Gothic MT"/>
        </a:defRPr>
      </a:lvl7pPr>
      <a:lvl8pPr indent="3200400">
        <a:defRPr>
          <a:solidFill>
            <a:schemeClr val="tx1"/>
          </a:solidFill>
          <a:latin typeface="+mn-lt"/>
          <a:ea typeface="+mn-ea"/>
          <a:cs typeface="+mn-cs"/>
          <a:sym typeface="News Gothic MT"/>
        </a:defRPr>
      </a:lvl8pPr>
      <a:lvl9pPr indent="3657600">
        <a:defRPr>
          <a:solidFill>
            <a:schemeClr val="tx1"/>
          </a:solidFill>
          <a:latin typeface="+mn-lt"/>
          <a:ea typeface="+mn-ea"/>
          <a:cs typeface="+mn-cs"/>
          <a:sym typeface="News Gothic M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cranfieldlibrary.cranfield.ac.uk/pirus2/" TargetMode="External"/><Relationship Id="rId4"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7.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20.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2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irus@mimas.ac.uk"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rus@mimas.ac.uk" TargetMode="External"/><Relationship Id="rId3" Type="http://schemas.openxmlformats.org/officeDocument/2006/relationships/hyperlink" Target="http://www.twitter.com/IRUSNEWS" TargetMode="External"/><Relationship Id="rId4" Type="http://schemas.openxmlformats.org/officeDocument/2006/relationships/hyperlink" Target="http://www.irus.mimas.ac.uk/" TargetMode="External"/><Relationship Id="rId5"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rus.mimas.ac.uk/news/" TargetMode="External"/><Relationship Id="rId3" Type="http://schemas.openxmlformats.org/officeDocument/2006/relationships/hyperlink" Target="http://www.projectcounter.org/documents/COUNTER_robot_txt_list_Jan_2011.txt" TargetMode="External"/><Relationship Id="rId4"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irus.mimas.ac.uk/portal" TargetMode="External"/><Relationship Id="rId4" Type="http://schemas.openxmlformats.org/officeDocument/2006/relationships/image" Target="../media/image2.png"/><Relationship Id="rId5" Type="http://schemas.openxmlformats.org/officeDocument/2006/relationships/slide" Target="slide14.xml"/><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body" idx="1"/>
          </p:nvPr>
        </p:nvSpPr>
        <p:spPr>
          <a:xfrm>
            <a:off x="1322387" y="3789363"/>
            <a:ext cx="6499226" cy="935780"/>
          </a:xfrm>
          <a:prstGeom prst="rect">
            <a:avLst/>
          </a:prstGeom>
        </p:spPr>
        <p:txBody>
          <a:bodyPr/>
          <a:lstStyle/>
          <a:p>
            <a:pPr lvl="0">
              <a:defRPr>
                <a:solidFill>
                  <a:srgbClr val="000000"/>
                </a:solidFill>
              </a:defRPr>
            </a:pPr>
            <a:r>
              <a:rPr b="1">
                <a:solidFill>
                  <a:srgbClr val="8D8C8D"/>
                </a:solidFill>
              </a:rPr>
              <a:t>Does anyone use the material in your repository? </a:t>
            </a:r>
            <a:endParaRPr b="1">
              <a:solidFill>
                <a:srgbClr val="8D8C8D"/>
              </a:solidFill>
            </a:endParaRPr>
          </a:p>
          <a:p>
            <a:pPr lvl="0">
              <a:defRPr>
                <a:solidFill>
                  <a:srgbClr val="000000"/>
                </a:solidFill>
              </a:defRPr>
            </a:pPr>
            <a:r>
              <a:rPr i="1">
                <a:solidFill>
                  <a:srgbClr val="8D8C8D"/>
                </a:solidFill>
              </a:rPr>
              <a:t>Institutional Repository Usage Statistics (IRUS) UK</a:t>
            </a:r>
          </a:p>
        </p:txBody>
      </p:sp>
      <p:sp>
        <p:nvSpPr>
          <p:cNvPr id="71" name="Shape 71"/>
          <p:cNvSpPr/>
          <p:nvPr/>
        </p:nvSpPr>
        <p:spPr>
          <a:xfrm>
            <a:off x="1258887" y="5013325"/>
            <a:ext cx="6553201" cy="929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a:solidFill>
                  <a:srgbClr val="000000"/>
                </a:solidFill>
              </a:defRPr>
            </a:pPr>
            <a:r>
              <a:rPr>
                <a:solidFill>
                  <a:srgbClr val="16B4CD"/>
                </a:solidFill>
              </a:rPr>
              <a:t>Jo Alcock</a:t>
            </a:r>
            <a:endParaRPr>
              <a:solidFill>
                <a:srgbClr val="16B4CD"/>
              </a:solidFill>
            </a:endParaRPr>
          </a:p>
          <a:p>
            <a:pPr lvl="0" algn="ctr">
              <a:defRPr>
                <a:solidFill>
                  <a:srgbClr val="000000"/>
                </a:solidFill>
              </a:defRPr>
            </a:pPr>
            <a:r>
              <a:rPr>
                <a:solidFill>
                  <a:srgbClr val="16B4CD"/>
                </a:solidFill>
              </a:rPr>
              <a:t>Evidence Base, Birmingham City University</a:t>
            </a:r>
            <a:endParaRPr>
              <a:solidFill>
                <a:srgbClr val="313032"/>
              </a:solidFill>
              <a:latin typeface="Arial"/>
              <a:ea typeface="Arial"/>
              <a:cs typeface="Arial"/>
              <a:sym typeface="Arial"/>
            </a:endParaRPr>
          </a:p>
          <a:p>
            <a:pPr lvl="0" algn="ctr">
              <a:defRPr>
                <a:solidFill>
                  <a:srgbClr val="000000"/>
                </a:solidFill>
              </a:defRPr>
            </a:pPr>
            <a:r>
              <a:rPr>
                <a:solidFill>
                  <a:srgbClr val="16B4CD"/>
                </a:solidFill>
              </a:rPr>
              <a:t>July 2014</a:t>
            </a:r>
          </a:p>
        </p:txBody>
      </p:sp>
      <p:pic>
        <p:nvPicPr>
          <p:cNvPr id="72" name="image4.jpg"/>
          <p:cNvPicPr/>
          <p:nvPr/>
        </p:nvPicPr>
        <p:blipFill>
          <a:blip r:embed="rId3">
            <a:extLst/>
          </a:blip>
          <a:stretch>
            <a:fillRect/>
          </a:stretch>
        </p:blipFill>
        <p:spPr>
          <a:xfrm>
            <a:off x="2378075" y="1916113"/>
            <a:ext cx="4387850" cy="1584325"/>
          </a:xfrm>
          <a:prstGeom prst="rect">
            <a:avLst/>
          </a:prstGeom>
          <a:ln w="12700">
            <a:miter lim="400000"/>
          </a:ln>
        </p:spPr>
      </p:pic>
      <p:pic>
        <p:nvPicPr>
          <p:cNvPr id="73" name="image5.png" descr="Jisc logo"/>
          <p:cNvPicPr/>
          <p:nvPr/>
        </p:nvPicPr>
        <p:blipFill>
          <a:blip r:embed="rId4">
            <a:extLst/>
          </a:blip>
          <a:stretch>
            <a:fillRect/>
          </a:stretch>
        </p:blipFill>
        <p:spPr>
          <a:xfrm>
            <a:off x="3923928" y="332655"/>
            <a:ext cx="1008112" cy="561899"/>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 Repository Statistics</a:t>
            </a:r>
          </a:p>
        </p:txBody>
      </p:sp>
      <p:pic>
        <p:nvPicPr>
          <p:cNvPr id="121"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122" name="Screenshot 2014-07-29 00.59.18.png"/>
          <p:cNvPicPr/>
          <p:nvPr/>
        </p:nvPicPr>
        <p:blipFill>
          <a:blip r:embed="rId4">
            <a:extLst/>
          </a:blip>
          <a:srcRect l="24652" t="22272" r="0" b="0"/>
          <a:stretch>
            <a:fillRect/>
          </a:stretch>
        </p:blipFill>
        <p:spPr>
          <a:xfrm>
            <a:off x="975320" y="1554162"/>
            <a:ext cx="7193245" cy="4398845"/>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 ItemType Summary Statistics</a:t>
            </a:r>
          </a:p>
        </p:txBody>
      </p:sp>
      <p:pic>
        <p:nvPicPr>
          <p:cNvPr id="127"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128" name="Screenshot 2014-07-29 00.59.59.png"/>
          <p:cNvPicPr/>
          <p:nvPr/>
        </p:nvPicPr>
        <p:blipFill>
          <a:blip r:embed="rId4">
            <a:extLst/>
          </a:blip>
          <a:srcRect l="24917" t="19187" r="0" b="0"/>
          <a:stretch>
            <a:fillRect/>
          </a:stretch>
        </p:blipFill>
        <p:spPr>
          <a:xfrm>
            <a:off x="1658540" y="1468239"/>
            <a:ext cx="5826957" cy="4570668"/>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 Item types mapped to IRUS-UK</a:t>
            </a:r>
          </a:p>
        </p:txBody>
      </p:sp>
      <p:pic>
        <p:nvPicPr>
          <p:cNvPr id="133"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134" name="Screenshot 2014-07-29 01.01.38.png"/>
          <p:cNvPicPr/>
          <p:nvPr/>
        </p:nvPicPr>
        <p:blipFill>
          <a:blip r:embed="rId4">
            <a:extLst/>
          </a:blip>
          <a:stretch>
            <a:fillRect/>
          </a:stretch>
        </p:blipFill>
        <p:spPr>
          <a:xfrm>
            <a:off x="2305312" y="1497548"/>
            <a:ext cx="4533376" cy="4512192"/>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 DOI Summary Statistics</a:t>
            </a:r>
          </a:p>
        </p:txBody>
      </p:sp>
      <p:pic>
        <p:nvPicPr>
          <p:cNvPr id="139"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140" name="Screenshot 2014-07-29 01.03.43.png"/>
          <p:cNvPicPr/>
          <p:nvPr/>
        </p:nvPicPr>
        <p:blipFill>
          <a:blip r:embed="rId4">
            <a:extLst/>
          </a:blip>
          <a:stretch>
            <a:fillRect/>
          </a:stretch>
        </p:blipFill>
        <p:spPr>
          <a:xfrm>
            <a:off x="2504134" y="1405679"/>
            <a:ext cx="3708645" cy="469593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 Article DOIs by repository</a:t>
            </a:r>
          </a:p>
        </p:txBody>
      </p:sp>
      <p:pic>
        <p:nvPicPr>
          <p:cNvPr id="145"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146" name="Screenshot 2014-07-29 01.04.17.png"/>
          <p:cNvPicPr/>
          <p:nvPr/>
        </p:nvPicPr>
        <p:blipFill>
          <a:blip r:embed="rId4">
            <a:extLst/>
          </a:blip>
          <a:stretch>
            <a:fillRect/>
          </a:stretch>
        </p:blipFill>
        <p:spPr>
          <a:xfrm>
            <a:off x="2787756" y="1418170"/>
            <a:ext cx="3568488" cy="4670948"/>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 Title/Author Search</a:t>
            </a:r>
          </a:p>
        </p:txBody>
      </p:sp>
      <p:pic>
        <p:nvPicPr>
          <p:cNvPr id="151"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152" name="Screenshot 2014-07-29 01.05.15.png"/>
          <p:cNvPicPr/>
          <p:nvPr/>
        </p:nvPicPr>
        <p:blipFill>
          <a:blip r:embed="rId4">
            <a:extLst/>
          </a:blip>
          <a:stretch>
            <a:fillRect/>
          </a:stretch>
        </p:blipFill>
        <p:spPr>
          <a:xfrm>
            <a:off x="989128" y="1536421"/>
            <a:ext cx="7165744" cy="4505884"/>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 Ingest Summary Statistics</a:t>
            </a:r>
          </a:p>
        </p:txBody>
      </p:sp>
      <p:pic>
        <p:nvPicPr>
          <p:cNvPr id="157"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158" name="Screenshot 2014-07-29 01.05.59.png"/>
          <p:cNvPicPr/>
          <p:nvPr/>
        </p:nvPicPr>
        <p:blipFill>
          <a:blip r:embed="rId4">
            <a:extLst/>
          </a:blip>
          <a:srcRect l="0" t="0" r="0" b="27428"/>
          <a:stretch>
            <a:fillRect/>
          </a:stretch>
        </p:blipFill>
        <p:spPr>
          <a:xfrm>
            <a:off x="1758751" y="1493440"/>
            <a:ext cx="5626531" cy="4520574"/>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 IR1 Report</a:t>
            </a:r>
          </a:p>
        </p:txBody>
      </p:sp>
      <p:pic>
        <p:nvPicPr>
          <p:cNvPr id="163"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164" name="Screenshot 2014-07-29 01.07.46.png"/>
          <p:cNvPicPr/>
          <p:nvPr/>
        </p:nvPicPr>
        <p:blipFill>
          <a:blip r:embed="rId4">
            <a:extLst/>
          </a:blip>
          <a:stretch>
            <a:fillRect/>
          </a:stretch>
        </p:blipFill>
        <p:spPr>
          <a:xfrm>
            <a:off x="1003173" y="1566601"/>
            <a:ext cx="7137654" cy="4374085"/>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 IR2 Report</a:t>
            </a:r>
          </a:p>
        </p:txBody>
      </p:sp>
      <p:pic>
        <p:nvPicPr>
          <p:cNvPr id="169"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170" name="Screenshot 2014-07-29 01.08.35.png"/>
          <p:cNvPicPr/>
          <p:nvPr/>
        </p:nvPicPr>
        <p:blipFill>
          <a:blip r:embed="rId4">
            <a:extLst/>
          </a:blip>
          <a:stretch>
            <a:fillRect/>
          </a:stretch>
        </p:blipFill>
        <p:spPr>
          <a:xfrm>
            <a:off x="2352372" y="1526653"/>
            <a:ext cx="4439256" cy="4453981"/>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 ETD1 Report</a:t>
            </a:r>
          </a:p>
        </p:txBody>
      </p:sp>
      <p:pic>
        <p:nvPicPr>
          <p:cNvPr id="175"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176" name="Screenshot 2014-07-29 01.09.37.png"/>
          <p:cNvPicPr/>
          <p:nvPr/>
        </p:nvPicPr>
        <p:blipFill>
          <a:blip r:embed="rId4">
            <a:extLst/>
          </a:blip>
          <a:stretch>
            <a:fillRect/>
          </a:stretch>
        </p:blipFill>
        <p:spPr>
          <a:xfrm>
            <a:off x="832450" y="1576351"/>
            <a:ext cx="7479100" cy="4354586"/>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a:t>
            </a:r>
          </a:p>
        </p:txBody>
      </p:sp>
      <p:sp>
        <p:nvSpPr>
          <p:cNvPr id="78" name="Shape 78"/>
          <p:cNvSpPr/>
          <p:nvPr>
            <p:ph type="body" idx="1"/>
          </p:nvPr>
        </p:nvSpPr>
        <p:spPr>
          <a:xfrm>
            <a:off x="549275" y="1600200"/>
            <a:ext cx="8042275" cy="4343400"/>
          </a:xfrm>
          <a:prstGeom prst="rect">
            <a:avLst/>
          </a:prstGeom>
        </p:spPr>
        <p:txBody>
          <a:bodyPr lIns="0" tIns="0" rIns="0" bIns="0">
            <a:normAutofit fontScale="100000" lnSpcReduction="0"/>
          </a:bodyPr>
          <a:lstStyle/>
          <a:p>
            <a:pPr lvl="0">
              <a:defRPr sz="1800">
                <a:solidFill>
                  <a:srgbClr val="000000"/>
                </a:solidFill>
              </a:defRPr>
            </a:pPr>
            <a:r>
              <a:rPr sz="1600">
                <a:solidFill>
                  <a:srgbClr val="79777C"/>
                </a:solidFill>
              </a:rPr>
              <a:t>Funded by Jisc </a:t>
            </a:r>
            <a:endParaRPr sz="1600">
              <a:solidFill>
                <a:srgbClr val="79777C"/>
              </a:solidFill>
            </a:endParaRPr>
          </a:p>
          <a:p>
            <a:pPr lvl="0">
              <a:defRPr sz="1800">
                <a:solidFill>
                  <a:srgbClr val="000000"/>
                </a:solidFill>
              </a:defRPr>
            </a:pPr>
            <a:r>
              <a:rPr sz="1600">
                <a:solidFill>
                  <a:srgbClr val="79777C"/>
                </a:solidFill>
              </a:rPr>
              <a:t>Project Team Members:</a:t>
            </a:r>
            <a:endParaRPr sz="16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Mimas, The University of Manchester – Project &amp; Service Management &amp; Host </a:t>
            </a:r>
            <a:endParaRPr sz="14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Cranfield University - Development</a:t>
            </a:r>
            <a:endParaRPr sz="14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Evidence Base, Birmingham City University – User Engagement &amp; Evaluation</a:t>
            </a:r>
            <a:endParaRPr sz="1400">
              <a:solidFill>
                <a:srgbClr val="79777C"/>
              </a:solidFill>
            </a:endParaRPr>
          </a:p>
          <a:p>
            <a:pPr lvl="0">
              <a:defRPr sz="1800">
                <a:solidFill>
                  <a:srgbClr val="000000"/>
                </a:solidFill>
              </a:defRPr>
            </a:pPr>
            <a:r>
              <a:rPr sz="1600">
                <a:solidFill>
                  <a:srgbClr val="79777C"/>
                </a:solidFill>
              </a:rPr>
              <a:t>Outcome of PIRUS2 (Publisher and Institutional Repository Usage Statistics) </a:t>
            </a:r>
            <a:endParaRPr sz="16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 </a:t>
            </a:r>
            <a:r>
              <a:rPr sz="1400" u="sng">
                <a:solidFill>
                  <a:srgbClr val="16B4CD"/>
                </a:solidFill>
                <a:uFill>
                  <a:solidFill>
                    <a:srgbClr val="16B4CD"/>
                  </a:solidFill>
                </a:uFill>
                <a:hlinkClick r:id="rId3" invalidUrl="" action="" tgtFrame="" tooltip="" history="1" highlightClick="0" endSnd="0"/>
              </a:rPr>
              <a:t>http://www.cranfieldlibrary.cranfield.ac.uk/pirus2/</a:t>
            </a:r>
            <a:endParaRPr sz="14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Aimed to develop a global standard to enable the recording, reporting and consolidation of online usage statistics for individual journal articles hosted by IRs, Publishers and others</a:t>
            </a:r>
            <a:endParaRPr sz="14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Proved it was *technically feasible*, but (initially) easier without ‘P’</a:t>
            </a:r>
            <a:endParaRPr sz="1400">
              <a:solidFill>
                <a:srgbClr val="79777C"/>
              </a:solidFill>
            </a:endParaRPr>
          </a:p>
          <a:p>
            <a:pPr lvl="0">
              <a:defRPr sz="1800">
                <a:solidFill>
                  <a:srgbClr val="000000"/>
                </a:solidFill>
              </a:defRPr>
            </a:pPr>
            <a:r>
              <a:rPr sz="1600">
                <a:solidFill>
                  <a:srgbClr val="79777C"/>
                </a:solidFill>
              </a:rPr>
              <a:t>IRUS-UK: Institutional Repository Usage Statistics – UK</a:t>
            </a:r>
            <a:endParaRPr sz="16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Enable UK IRs to share/expose usage statistics based on a global standard – COUNTER</a:t>
            </a:r>
          </a:p>
        </p:txBody>
      </p:sp>
      <p:pic>
        <p:nvPicPr>
          <p:cNvPr id="79" name="image5.png" descr="Jisc logo"/>
          <p:cNvPicPr/>
          <p:nvPr/>
        </p:nvPicPr>
        <p:blipFill>
          <a:blip r:embed="rId4">
            <a:extLst/>
          </a:blip>
          <a:stretch>
            <a:fillRect/>
          </a:stretch>
        </p:blipFill>
        <p:spPr>
          <a:xfrm>
            <a:off x="4067944" y="6165304"/>
            <a:ext cx="581025" cy="323850"/>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xfrm>
            <a:off x="337318" y="333375"/>
            <a:ext cx="8042276" cy="1008064"/>
          </a:xfrm>
          <a:prstGeom prst="rect">
            <a:avLst/>
          </a:prstGeom>
        </p:spPr>
        <p:txBody>
          <a:bodyPr lIns="0" tIns="0" rIns="0" bIns="0">
            <a:normAutofit fontScale="100000" lnSpcReduction="0"/>
          </a:bodyPr>
          <a:lstStyle/>
          <a:p>
            <a:pPr lvl="0" defTabSz="832104">
              <a:defRPr b="0" sz="1800">
                <a:solidFill>
                  <a:srgbClr val="000000"/>
                </a:solidFill>
              </a:defRPr>
            </a:pPr>
            <a:r>
              <a:rPr b="1" sz="2912">
                <a:solidFill>
                  <a:srgbClr val="16B4CD"/>
                </a:solidFill>
              </a:rPr>
              <a:t>IRUS-UK: ETHoS integration </a:t>
            </a:r>
            <a:endParaRPr b="1" sz="2912">
              <a:solidFill>
                <a:srgbClr val="16B4CD"/>
              </a:solidFill>
            </a:endParaRPr>
          </a:p>
          <a:p>
            <a:pPr lvl="0" defTabSz="832104">
              <a:defRPr b="0" sz="1800">
                <a:solidFill>
                  <a:srgbClr val="000000"/>
                </a:solidFill>
              </a:defRPr>
            </a:pPr>
            <a:r>
              <a:rPr b="1" sz="2912">
                <a:solidFill>
                  <a:srgbClr val="16B4CD"/>
                </a:solidFill>
              </a:rPr>
              <a:t>(currently in development)</a:t>
            </a:r>
          </a:p>
        </p:txBody>
      </p:sp>
      <p:pic>
        <p:nvPicPr>
          <p:cNvPr id="181"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182" name="Screenshot 2014-07-29 01.10.49.png"/>
          <p:cNvPicPr/>
          <p:nvPr/>
        </p:nvPicPr>
        <p:blipFill>
          <a:blip r:embed="rId4">
            <a:extLst/>
          </a:blip>
          <a:stretch>
            <a:fillRect/>
          </a:stretch>
        </p:blipFill>
        <p:spPr>
          <a:xfrm>
            <a:off x="1446143" y="1559904"/>
            <a:ext cx="5824627" cy="4387480"/>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p:nvPr>
        </p:nvSpPr>
        <p:spPr>
          <a:prstGeom prst="rect">
            <a:avLst/>
          </a:prstGeom>
        </p:spPr>
        <p:txBody>
          <a:bodyPr/>
          <a:lstStyle/>
          <a:p>
            <a:pPr lvl="0">
              <a:defRPr b="0" sz="1800">
                <a:solidFill>
                  <a:srgbClr val="000000"/>
                </a:solidFill>
              </a:defRPr>
            </a:pPr>
            <a:r>
              <a:rPr b="1" sz="3200">
                <a:solidFill>
                  <a:srgbClr val="16B4CD"/>
                </a:solidFill>
              </a:rPr>
              <a:t>IRUS-UK: Repository Report 1</a:t>
            </a:r>
          </a:p>
        </p:txBody>
      </p:sp>
      <p:pic>
        <p:nvPicPr>
          <p:cNvPr id="187"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188" name="Screenshot 2014-07-29 01.11.43.png"/>
          <p:cNvPicPr/>
          <p:nvPr/>
        </p:nvPicPr>
        <p:blipFill>
          <a:blip r:embed="rId4">
            <a:extLst/>
          </a:blip>
          <a:stretch>
            <a:fillRect/>
          </a:stretch>
        </p:blipFill>
        <p:spPr>
          <a:xfrm>
            <a:off x="2006677" y="1546273"/>
            <a:ext cx="5130646" cy="4414742"/>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prstGeom prst="rect">
            <a:avLst/>
          </a:prstGeom>
        </p:spPr>
        <p:txBody>
          <a:bodyPr lIns="0" tIns="0" rIns="0" bIns="0"/>
          <a:lstStyle/>
          <a:p>
            <a:pPr lvl="0">
              <a:defRPr b="0" sz="1800">
                <a:solidFill>
                  <a:srgbClr val="000000"/>
                </a:solidFill>
              </a:defRPr>
            </a:pPr>
            <a:r>
              <a:rPr b="1" sz="3200">
                <a:solidFill>
                  <a:srgbClr val="16B4CD"/>
                </a:solidFill>
              </a:rPr>
              <a:t>IRUS-UK: Repository Report 2</a:t>
            </a:r>
          </a:p>
        </p:txBody>
      </p:sp>
      <p:pic>
        <p:nvPicPr>
          <p:cNvPr id="193"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194" name="Screenshot 2014-07-29 01.12.38.png"/>
          <p:cNvPicPr/>
          <p:nvPr/>
        </p:nvPicPr>
        <p:blipFill>
          <a:blip r:embed="rId4">
            <a:extLst/>
          </a:blip>
          <a:srcRect l="0" t="0" r="0" b="9261"/>
          <a:stretch>
            <a:fillRect/>
          </a:stretch>
        </p:blipFill>
        <p:spPr>
          <a:xfrm>
            <a:off x="1780976" y="1482130"/>
            <a:ext cx="5582158" cy="4614420"/>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prstGeom prst="rect">
            <a:avLst/>
          </a:prstGeom>
        </p:spPr>
        <p:txBody>
          <a:bodyPr lIns="0" tIns="0" rIns="0" bIns="0"/>
          <a:lstStyle/>
          <a:p>
            <a:pPr lvl="0">
              <a:defRPr b="0" sz="1800">
                <a:solidFill>
                  <a:srgbClr val="000000"/>
                </a:solidFill>
              </a:defRPr>
            </a:pPr>
            <a:r>
              <a:rPr b="1" sz="3200">
                <a:solidFill>
                  <a:srgbClr val="16B4CD"/>
                </a:solidFill>
              </a:rPr>
              <a:t>IRUS-UK: Repository Report 3</a:t>
            </a:r>
          </a:p>
        </p:txBody>
      </p:sp>
      <p:pic>
        <p:nvPicPr>
          <p:cNvPr id="199"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200" name="Screenshot 2014-07-29 01.14.05.png"/>
          <p:cNvPicPr/>
          <p:nvPr/>
        </p:nvPicPr>
        <p:blipFill>
          <a:blip r:embed="rId4">
            <a:extLst/>
          </a:blip>
          <a:srcRect l="0" t="0" r="0" b="26254"/>
          <a:stretch>
            <a:fillRect/>
          </a:stretch>
        </p:blipFill>
        <p:spPr>
          <a:xfrm>
            <a:off x="1289050" y="1614090"/>
            <a:ext cx="6565899" cy="4279043"/>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prstGeom prst="rect">
            <a:avLst/>
          </a:prstGeom>
        </p:spPr>
        <p:txBody>
          <a:bodyPr lIns="0" tIns="0" rIns="0" bIns="0"/>
          <a:lstStyle/>
          <a:p>
            <a:pPr lvl="0">
              <a:defRPr b="0" sz="1800">
                <a:solidFill>
                  <a:srgbClr val="000000"/>
                </a:solidFill>
              </a:defRPr>
            </a:pPr>
            <a:r>
              <a:rPr b="1" sz="3200">
                <a:solidFill>
                  <a:srgbClr val="16B4CD"/>
                </a:solidFill>
              </a:rPr>
              <a:t>IRUS-UK: Repository Report 4</a:t>
            </a:r>
          </a:p>
        </p:txBody>
      </p:sp>
      <p:pic>
        <p:nvPicPr>
          <p:cNvPr id="205"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206" name="Screenshot 2014-07-29 01.15.07.png"/>
          <p:cNvPicPr/>
          <p:nvPr/>
        </p:nvPicPr>
        <p:blipFill>
          <a:blip r:embed="rId4">
            <a:extLst/>
          </a:blip>
          <a:stretch>
            <a:fillRect/>
          </a:stretch>
        </p:blipFill>
        <p:spPr>
          <a:xfrm>
            <a:off x="1268569" y="1582485"/>
            <a:ext cx="6606862" cy="4342318"/>
          </a:xfrm>
          <a:prstGeom prst="rect">
            <a:avLst/>
          </a:prstGeom>
          <a:ln w="12700">
            <a:miter lim="400000"/>
          </a:ln>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 CAR1 Report</a:t>
            </a:r>
          </a:p>
        </p:txBody>
      </p:sp>
      <p:pic>
        <p:nvPicPr>
          <p:cNvPr id="211" name="image5.png" descr="Jisc logo"/>
          <p:cNvPicPr/>
          <p:nvPr/>
        </p:nvPicPr>
        <p:blipFill>
          <a:blip r:embed="rId3">
            <a:extLst/>
          </a:blip>
          <a:stretch>
            <a:fillRect/>
          </a:stretch>
        </p:blipFill>
        <p:spPr>
          <a:xfrm>
            <a:off x="4067944" y="6165304"/>
            <a:ext cx="581025" cy="323850"/>
          </a:xfrm>
          <a:prstGeom prst="rect">
            <a:avLst/>
          </a:prstGeom>
          <a:ln w="12700">
            <a:miter lim="400000"/>
          </a:ln>
        </p:spPr>
      </p:pic>
      <p:pic>
        <p:nvPicPr>
          <p:cNvPr id="212" name="Screenshot 2014-07-29 01.19.04.png"/>
          <p:cNvPicPr/>
          <p:nvPr/>
        </p:nvPicPr>
        <p:blipFill>
          <a:blip r:embed="rId4">
            <a:extLst/>
          </a:blip>
          <a:stretch>
            <a:fillRect/>
          </a:stretch>
        </p:blipFill>
        <p:spPr>
          <a:xfrm>
            <a:off x="419927" y="1650991"/>
            <a:ext cx="7877058" cy="4205305"/>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xfrm>
            <a:off x="549275" y="174632"/>
            <a:ext cx="8042275" cy="1008063"/>
          </a:xfrm>
          <a:prstGeom prst="rect">
            <a:avLst/>
          </a:prstGeom>
        </p:spPr>
        <p:txBody>
          <a:bodyPr>
            <a:normAutofit fontScale="100000" lnSpcReduction="0"/>
          </a:bodyPr>
          <a:lstStyle/>
          <a:p>
            <a:pPr lvl="0">
              <a:defRPr b="0" sz="1800">
                <a:solidFill>
                  <a:srgbClr val="000000"/>
                </a:solidFill>
                <a:uFillTx/>
              </a:defRPr>
            </a:pPr>
            <a:r>
              <a:rPr b="1" sz="3200">
                <a:solidFill>
                  <a:srgbClr val="16B4CD"/>
                </a:solidFill>
                <a:uFill>
                  <a:solidFill>
                    <a:srgbClr val="16B4CD"/>
                  </a:solidFill>
                </a:uFill>
              </a:rPr>
              <a:t>IRUS-UK: Community engagement</a:t>
            </a:r>
          </a:p>
        </p:txBody>
      </p:sp>
      <p:sp>
        <p:nvSpPr>
          <p:cNvPr id="217" name="Shape 217"/>
          <p:cNvSpPr/>
          <p:nvPr>
            <p:ph type="body" idx="1"/>
          </p:nvPr>
        </p:nvSpPr>
        <p:spPr>
          <a:xfrm>
            <a:off x="550862" y="1430291"/>
            <a:ext cx="8042276" cy="4343401"/>
          </a:xfrm>
          <a:prstGeom prst="rect">
            <a:avLst/>
          </a:prstGeom>
        </p:spPr>
        <p:txBody>
          <a:bodyPr>
            <a:normAutofit fontScale="100000" lnSpcReduction="0"/>
          </a:bodyPr>
          <a:lstStyle/>
          <a:p>
            <a:pPr lvl="0">
              <a:defRPr sz="1800">
                <a:solidFill>
                  <a:srgbClr val="000000"/>
                </a:solidFill>
                <a:uFillTx/>
              </a:defRPr>
            </a:pPr>
            <a:r>
              <a:rPr sz="1600">
                <a:solidFill>
                  <a:srgbClr val="79777C"/>
                </a:solidFill>
                <a:uFill>
                  <a:solidFill>
                    <a:srgbClr val="79777C"/>
                  </a:solidFill>
                </a:uFill>
              </a:rPr>
              <a:t>Growing number of repositories participating in IRUS-UK – currently 64 repositories</a:t>
            </a:r>
            <a:endParaRPr sz="1600">
              <a:solidFill>
                <a:srgbClr val="79777C"/>
              </a:solidFill>
              <a:uFill>
                <a:solidFill>
                  <a:srgbClr val="79777C"/>
                </a:solidFill>
              </a:uFill>
            </a:endParaRPr>
          </a:p>
          <a:p>
            <a:pPr lvl="0">
              <a:defRPr sz="1800">
                <a:solidFill>
                  <a:srgbClr val="000000"/>
                </a:solidFill>
                <a:uFillTx/>
              </a:defRPr>
            </a:pPr>
            <a:r>
              <a:rPr sz="1600">
                <a:solidFill>
                  <a:srgbClr val="79777C"/>
                </a:solidFill>
                <a:uFill>
                  <a:solidFill>
                    <a:srgbClr val="79777C"/>
                  </a:solidFill>
                </a:uFill>
              </a:rPr>
              <a:t>Communication about progress and new developments via number of different channels:</a:t>
            </a:r>
            <a:endParaRPr sz="16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IRUS-UK mailing list</a:t>
            </a:r>
            <a:endParaRPr sz="14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@IRUSNEWS Twitter account</a:t>
            </a:r>
            <a:endParaRPr sz="14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IRUS-UK newsletter</a:t>
            </a:r>
            <a:endParaRPr sz="14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IRUS-UK webinars</a:t>
            </a:r>
            <a:endParaRPr sz="1400">
              <a:solidFill>
                <a:srgbClr val="79777C"/>
              </a:solidFill>
              <a:uFill>
                <a:solidFill>
                  <a:srgbClr val="79777C"/>
                </a:solidFill>
              </a:uFill>
            </a:endParaRPr>
          </a:p>
          <a:p>
            <a:pPr lvl="0">
              <a:defRPr sz="1800">
                <a:solidFill>
                  <a:srgbClr val="000000"/>
                </a:solidFill>
                <a:uFillTx/>
              </a:defRPr>
            </a:pPr>
            <a:r>
              <a:rPr sz="1600">
                <a:solidFill>
                  <a:srgbClr val="79777C"/>
                </a:solidFill>
                <a:uFill>
                  <a:solidFill>
                    <a:srgbClr val="79777C"/>
                  </a:solidFill>
                </a:uFill>
              </a:rPr>
              <a:t>Gather feedback from participating repositories via surveys and conversations</a:t>
            </a:r>
            <a:endParaRPr sz="1600">
              <a:solidFill>
                <a:srgbClr val="79777C"/>
              </a:solidFill>
              <a:uFill>
                <a:solidFill>
                  <a:srgbClr val="79777C"/>
                </a:solidFill>
              </a:uFill>
            </a:endParaRPr>
          </a:p>
          <a:p>
            <a:pPr lvl="0">
              <a:defRPr sz="1800">
                <a:solidFill>
                  <a:srgbClr val="000000"/>
                </a:solidFill>
                <a:uFillTx/>
              </a:defRPr>
            </a:pPr>
            <a:r>
              <a:rPr sz="1600">
                <a:solidFill>
                  <a:srgbClr val="79777C"/>
                </a:solidFill>
                <a:uFill>
                  <a:solidFill>
                    <a:srgbClr val="79777C"/>
                  </a:solidFill>
                </a:uFill>
              </a:rPr>
              <a:t>Community Advisory Group provide feedback to the IRUS-UK project team and inform future developments</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p:nvPr>
        </p:nvSpPr>
        <p:spPr>
          <a:xfrm>
            <a:off x="549275" y="174632"/>
            <a:ext cx="8042275" cy="1008063"/>
          </a:xfrm>
          <a:prstGeom prst="rect">
            <a:avLst/>
          </a:prstGeom>
        </p:spPr>
        <p:txBody>
          <a:bodyPr>
            <a:normAutofit fontScale="100000" lnSpcReduction="0"/>
          </a:bodyPr>
          <a:lstStyle/>
          <a:p>
            <a:pPr lvl="0">
              <a:defRPr b="0" sz="1800">
                <a:solidFill>
                  <a:srgbClr val="000000"/>
                </a:solidFill>
                <a:uFillTx/>
              </a:defRPr>
            </a:pPr>
            <a:r>
              <a:rPr b="1" sz="3200">
                <a:solidFill>
                  <a:srgbClr val="16B4CD"/>
                </a:solidFill>
                <a:uFill>
                  <a:solidFill>
                    <a:srgbClr val="16B4CD"/>
                  </a:solidFill>
                </a:uFill>
              </a:rPr>
              <a:t>IRUS-UK: Added value</a:t>
            </a:r>
          </a:p>
        </p:txBody>
      </p:sp>
      <p:sp>
        <p:nvSpPr>
          <p:cNvPr id="220" name="Shape 220"/>
          <p:cNvSpPr/>
          <p:nvPr>
            <p:ph type="body" idx="1"/>
          </p:nvPr>
        </p:nvSpPr>
        <p:spPr>
          <a:xfrm>
            <a:off x="549275" y="1392613"/>
            <a:ext cx="8042275" cy="4343400"/>
          </a:xfrm>
          <a:prstGeom prst="rect">
            <a:avLst/>
          </a:prstGeom>
        </p:spPr>
        <p:txBody>
          <a:bodyPr>
            <a:normAutofit fontScale="100000" lnSpcReduction="0"/>
          </a:bodyPr>
          <a:lstStyle/>
          <a:p>
            <a:pPr lvl="0" marL="349249" indent="-349249">
              <a:defRPr sz="1800">
                <a:solidFill>
                  <a:srgbClr val="000000"/>
                </a:solidFill>
                <a:uFillTx/>
              </a:defRPr>
            </a:pPr>
            <a:r>
              <a:rPr sz="2400">
                <a:solidFill>
                  <a:srgbClr val="79777C"/>
                </a:solidFill>
                <a:uFill>
                  <a:solidFill>
                    <a:srgbClr val="79777C"/>
                  </a:solidFill>
                </a:uFill>
              </a:rPr>
              <a:t>From 2014 IRUS-UK user survey:</a:t>
            </a:r>
            <a:endParaRPr sz="2400">
              <a:solidFill>
                <a:srgbClr val="79777C"/>
              </a:solidFill>
              <a:uFill>
                <a:solidFill>
                  <a:srgbClr val="79777C"/>
                </a:solidFill>
              </a:uFill>
            </a:endParaRPr>
          </a:p>
          <a:p>
            <a:pPr lvl="1" marL="873125" indent="-523875">
              <a:defRPr sz="1800">
                <a:solidFill>
                  <a:srgbClr val="000000"/>
                </a:solidFill>
                <a:uFillTx/>
              </a:defRPr>
            </a:pPr>
            <a:r>
              <a:rPr sz="2400">
                <a:solidFill>
                  <a:srgbClr val="79777C"/>
                </a:solidFill>
                <a:uFill>
                  <a:solidFill>
                    <a:srgbClr val="79777C"/>
                  </a:solidFill>
                </a:uFill>
              </a:rPr>
              <a:t>68% reported that IRUS-UK has improved statistical reporting</a:t>
            </a:r>
            <a:endParaRPr sz="2400">
              <a:solidFill>
                <a:srgbClr val="79777C"/>
              </a:solidFill>
              <a:uFill>
                <a:solidFill>
                  <a:srgbClr val="79777C"/>
                </a:solidFill>
              </a:uFill>
            </a:endParaRPr>
          </a:p>
          <a:p>
            <a:pPr lvl="1" marL="873125" indent="-523875">
              <a:defRPr sz="1800">
                <a:solidFill>
                  <a:srgbClr val="000000"/>
                </a:solidFill>
                <a:uFillTx/>
              </a:defRPr>
            </a:pPr>
            <a:r>
              <a:rPr sz="2400">
                <a:solidFill>
                  <a:srgbClr val="79777C"/>
                </a:solidFill>
                <a:uFill>
                  <a:solidFill>
                    <a:srgbClr val="79777C"/>
                  </a:solidFill>
                </a:uFill>
              </a:rPr>
              <a:t>66% reported that IRUS-UK saves time collecting statistics</a:t>
            </a:r>
            <a:endParaRPr sz="2400">
              <a:solidFill>
                <a:srgbClr val="79777C"/>
              </a:solidFill>
              <a:uFill>
                <a:solidFill>
                  <a:srgbClr val="79777C"/>
                </a:solidFill>
              </a:uFill>
            </a:endParaRPr>
          </a:p>
          <a:p>
            <a:pPr lvl="1" marL="873125" indent="-523875">
              <a:defRPr sz="1800">
                <a:solidFill>
                  <a:srgbClr val="000000"/>
                </a:solidFill>
                <a:uFillTx/>
              </a:defRPr>
            </a:pPr>
            <a:r>
              <a:rPr sz="2400">
                <a:solidFill>
                  <a:srgbClr val="79777C"/>
                </a:solidFill>
                <a:uFill>
                  <a:solidFill>
                    <a:srgbClr val="79777C"/>
                  </a:solidFill>
                </a:uFill>
              </a:rPr>
              <a:t>66% reported that IRUS-UK enables reporting previously unable to do</a:t>
            </a:r>
            <a:endParaRPr sz="2400">
              <a:solidFill>
                <a:srgbClr val="79777C"/>
              </a:solidFill>
              <a:uFill>
                <a:solidFill>
                  <a:srgbClr val="79777C"/>
                </a:solidFill>
              </a:uFill>
            </a:endParaRPr>
          </a:p>
          <a:p>
            <a:pPr lvl="1" marL="873125" indent="-523875">
              <a:defRPr sz="1800">
                <a:solidFill>
                  <a:srgbClr val="000000"/>
                </a:solidFill>
                <a:uFillTx/>
              </a:defRPr>
            </a:pPr>
            <a:r>
              <a:rPr sz="2400">
                <a:solidFill>
                  <a:srgbClr val="79777C"/>
                </a:solidFill>
                <a:uFill>
                  <a:solidFill>
                    <a:srgbClr val="79777C"/>
                  </a:solidFill>
                </a:uFill>
              </a:rPr>
              <a:t>83% hope to use IRUS-UK for benchmarking</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title"/>
          </p:nvPr>
        </p:nvSpPr>
        <p:spPr>
          <a:xfrm>
            <a:off x="549275" y="174632"/>
            <a:ext cx="8042275" cy="1008063"/>
          </a:xfrm>
          <a:prstGeom prst="rect">
            <a:avLst/>
          </a:prstGeom>
        </p:spPr>
        <p:txBody>
          <a:bodyPr>
            <a:normAutofit fontScale="100000" lnSpcReduction="0"/>
          </a:bodyPr>
          <a:lstStyle/>
          <a:p>
            <a:pPr lvl="0">
              <a:defRPr b="0" sz="1800">
                <a:solidFill>
                  <a:srgbClr val="000000"/>
                </a:solidFill>
                <a:uFillTx/>
              </a:defRPr>
            </a:pPr>
            <a:r>
              <a:rPr b="1" sz="3200">
                <a:solidFill>
                  <a:srgbClr val="16B4CD"/>
                </a:solidFill>
                <a:uFill>
                  <a:solidFill>
                    <a:srgbClr val="16B4CD"/>
                  </a:solidFill>
                </a:uFill>
              </a:rPr>
              <a:t>IRUS-UK: Best feature</a:t>
            </a:r>
          </a:p>
        </p:txBody>
      </p:sp>
      <p:sp>
        <p:nvSpPr>
          <p:cNvPr id="223" name="Shape 223"/>
          <p:cNvSpPr/>
          <p:nvPr>
            <p:ph type="body" idx="1"/>
          </p:nvPr>
        </p:nvSpPr>
        <p:spPr>
          <a:xfrm>
            <a:off x="549275" y="1392613"/>
            <a:ext cx="8042275" cy="4343400"/>
          </a:xfrm>
          <a:prstGeom prst="rect">
            <a:avLst/>
          </a:prstGeom>
        </p:spPr>
        <p:txBody>
          <a:bodyPr>
            <a:normAutofit fontScale="100000" lnSpcReduction="0"/>
          </a:bodyPr>
          <a:lstStyle/>
          <a:p>
            <a:pPr lvl="0">
              <a:defRPr sz="1800">
                <a:solidFill>
                  <a:srgbClr val="000000"/>
                </a:solidFill>
                <a:uFillTx/>
              </a:defRPr>
            </a:pPr>
            <a:r>
              <a:rPr sz="1600">
                <a:solidFill>
                  <a:srgbClr val="79777C"/>
                </a:solidFill>
                <a:uFill>
                  <a:solidFill>
                    <a:srgbClr val="79777C"/>
                  </a:solidFill>
                </a:uFill>
              </a:rPr>
              <a:t>Reliable, authoritative statistics</a:t>
            </a:r>
            <a:endParaRPr sz="16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COUNTER compliant statistics</a:t>
            </a:r>
            <a:endParaRPr sz="14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Filtering of robots</a:t>
            </a:r>
            <a:endParaRPr sz="14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IR1 used for reporting to SCONUL</a:t>
            </a:r>
            <a:endParaRPr sz="14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Can repurpose for other reporting mechanisms and different audiences</a:t>
            </a:r>
            <a:endParaRPr sz="1400">
              <a:solidFill>
                <a:srgbClr val="79777C"/>
              </a:solidFill>
              <a:uFill>
                <a:solidFill>
                  <a:srgbClr val="79777C"/>
                </a:solidFill>
              </a:uFill>
            </a:endParaRPr>
          </a:p>
          <a:p>
            <a:pPr lvl="0">
              <a:defRPr sz="1800">
                <a:solidFill>
                  <a:srgbClr val="000000"/>
                </a:solidFill>
                <a:uFillTx/>
              </a:defRPr>
            </a:pPr>
            <a:r>
              <a:rPr sz="1600">
                <a:solidFill>
                  <a:srgbClr val="79777C"/>
                </a:solidFill>
                <a:uFill>
                  <a:solidFill>
                    <a:srgbClr val="79777C"/>
                  </a:solidFill>
                </a:uFill>
              </a:rPr>
              <a:t>Ability to benchmark against others</a:t>
            </a:r>
            <a:endParaRPr sz="16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Comparison of download statistics across participating IRs</a:t>
            </a:r>
            <a:endParaRPr sz="14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Number (and range across the sector) of participating institutions</a:t>
            </a:r>
            <a:endParaRPr sz="1400">
              <a:solidFill>
                <a:srgbClr val="79777C"/>
              </a:solidFill>
              <a:uFill>
                <a:solidFill>
                  <a:srgbClr val="79777C"/>
                </a:solidFill>
              </a:uFill>
            </a:endParaRPr>
          </a:p>
          <a:p>
            <a:pPr lvl="0">
              <a:defRPr sz="1800">
                <a:solidFill>
                  <a:srgbClr val="000000"/>
                </a:solidFill>
                <a:uFillTx/>
              </a:defRPr>
            </a:pPr>
            <a:r>
              <a:rPr sz="1600">
                <a:solidFill>
                  <a:srgbClr val="79777C"/>
                </a:solidFill>
                <a:uFill>
                  <a:solidFill>
                    <a:srgbClr val="79777C"/>
                  </a:solidFill>
                </a:uFill>
              </a:rPr>
              <a:t>Easy to use</a:t>
            </a:r>
            <a:endParaRPr sz="16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Easy to setup and use</a:t>
            </a:r>
            <a:endParaRPr sz="14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User friendly way to get stats</a:t>
            </a:r>
            <a:endParaRPr sz="14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96% find the current user interface clear</a:t>
            </a:r>
            <a:endParaRPr sz="1400">
              <a:solidFill>
                <a:srgbClr val="79777C"/>
              </a:solidFill>
              <a:uFill>
                <a:solidFill>
                  <a:srgbClr val="79777C"/>
                </a:solidFill>
              </a:uFill>
            </a:endParaRPr>
          </a:p>
          <a:p>
            <a:pPr lvl="1" marL="685800" indent="-336550">
              <a:spcBef>
                <a:spcPts val="600"/>
              </a:spcBef>
              <a:buClr>
                <a:srgbClr val="FFD915"/>
              </a:buClr>
              <a:defRPr sz="1800">
                <a:solidFill>
                  <a:srgbClr val="000000"/>
                </a:solidFill>
                <a:uFillTx/>
              </a:defRPr>
            </a:pPr>
            <a:r>
              <a:rPr sz="1400">
                <a:solidFill>
                  <a:srgbClr val="79777C"/>
                </a:solidFill>
                <a:uFill>
                  <a:solidFill>
                    <a:srgbClr val="79777C"/>
                  </a:solidFill>
                </a:uFill>
              </a:rPr>
              <a:t>96% find the current functionality clear to understand</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title"/>
          </p:nvPr>
        </p:nvSpPr>
        <p:spPr>
          <a:xfrm>
            <a:off x="549275" y="174632"/>
            <a:ext cx="8042275" cy="1008063"/>
          </a:xfrm>
          <a:prstGeom prst="rect">
            <a:avLst/>
          </a:prstGeom>
        </p:spPr>
        <p:txBody>
          <a:bodyPr>
            <a:normAutofit fontScale="100000" lnSpcReduction="0"/>
          </a:bodyPr>
          <a:lstStyle/>
          <a:p>
            <a:pPr lvl="0">
              <a:defRPr b="0" sz="1800">
                <a:solidFill>
                  <a:srgbClr val="000000"/>
                </a:solidFill>
                <a:uFillTx/>
              </a:defRPr>
            </a:pPr>
            <a:r>
              <a:rPr b="1" sz="3200">
                <a:solidFill>
                  <a:srgbClr val="16B4CD"/>
                </a:solidFill>
                <a:uFill>
                  <a:solidFill>
                    <a:srgbClr val="16B4CD"/>
                  </a:solidFill>
                </a:uFill>
              </a:rPr>
              <a:t>IRUS-UK: how to join</a:t>
            </a:r>
          </a:p>
        </p:txBody>
      </p:sp>
      <p:sp>
        <p:nvSpPr>
          <p:cNvPr id="226" name="Shape 226"/>
          <p:cNvSpPr/>
          <p:nvPr>
            <p:ph type="body" idx="1"/>
          </p:nvPr>
        </p:nvSpPr>
        <p:spPr>
          <a:xfrm>
            <a:off x="549275" y="1392613"/>
            <a:ext cx="8042275" cy="4343400"/>
          </a:xfrm>
          <a:prstGeom prst="rect">
            <a:avLst/>
          </a:prstGeom>
        </p:spPr>
        <p:txBody>
          <a:bodyPr>
            <a:normAutofit fontScale="100000" lnSpcReduction="0"/>
          </a:bodyPr>
          <a:lstStyle/>
          <a:p>
            <a:pPr lvl="0" marL="367982" indent="-358330" defTabSz="694944">
              <a:spcBef>
                <a:spcPts val="1500"/>
              </a:spcBef>
              <a:defRPr sz="1800">
                <a:solidFill>
                  <a:srgbClr val="000000"/>
                </a:solidFill>
                <a:uFillTx/>
              </a:defRPr>
            </a:pPr>
            <a:r>
              <a:rPr sz="1671">
                <a:solidFill>
                  <a:srgbClr val="79777C"/>
                </a:solidFill>
                <a:uFill>
                  <a:solidFill>
                    <a:srgbClr val="79777C"/>
                  </a:solidFill>
                </a:uFill>
              </a:rPr>
              <a:t>If you are a UK repository:</a:t>
            </a:r>
            <a:endParaRPr sz="1671">
              <a:solidFill>
                <a:srgbClr val="79777C"/>
              </a:solidFill>
              <a:uFill>
                <a:solidFill>
                  <a:srgbClr val="79777C"/>
                </a:solidFill>
              </a:uFill>
            </a:endParaRPr>
          </a:p>
          <a:p>
            <a:pPr lvl="1" marL="637721" indent="-372291" defTabSz="694944">
              <a:spcBef>
                <a:spcPts val="400"/>
              </a:spcBef>
              <a:buClr>
                <a:srgbClr val="FFD915"/>
              </a:buClr>
              <a:defRPr sz="1800">
                <a:solidFill>
                  <a:srgbClr val="000000"/>
                </a:solidFill>
                <a:uFillTx/>
              </a:defRPr>
            </a:pPr>
            <a:r>
              <a:rPr sz="1520">
                <a:solidFill>
                  <a:srgbClr val="79777C"/>
                </a:solidFill>
                <a:uFill>
                  <a:solidFill>
                    <a:srgbClr val="79777C"/>
                  </a:solidFill>
                </a:uFill>
              </a:rPr>
              <a:t>Contact us at </a:t>
            </a:r>
            <a:r>
              <a:rPr sz="1520">
                <a:solidFill>
                  <a:srgbClr val="79777C"/>
                </a:solidFill>
                <a:uFill>
                  <a:solidFill>
                    <a:srgbClr val="79777C"/>
                  </a:solidFill>
                </a:uFill>
                <a:hlinkClick r:id="rId2" invalidUrl="" action="" tgtFrame="" tooltip="" history="1" highlightClick="0" endSnd="0"/>
              </a:rPr>
              <a:t>irus@mimas.ac.uk</a:t>
            </a:r>
            <a:r>
              <a:rPr sz="1520">
                <a:solidFill>
                  <a:srgbClr val="79777C"/>
                </a:solidFill>
                <a:uFill>
                  <a:solidFill>
                    <a:srgbClr val="79777C"/>
                  </a:solidFill>
                </a:uFill>
              </a:rPr>
              <a:t> to register your interest</a:t>
            </a:r>
            <a:endParaRPr sz="1064">
              <a:solidFill>
                <a:srgbClr val="79777C"/>
              </a:solidFill>
              <a:uFill>
                <a:solidFill>
                  <a:srgbClr val="79777C"/>
                </a:solidFill>
              </a:uFill>
            </a:endParaRPr>
          </a:p>
          <a:p>
            <a:pPr lvl="1" marL="637721" indent="-372291" defTabSz="694944">
              <a:spcBef>
                <a:spcPts val="400"/>
              </a:spcBef>
              <a:buClr>
                <a:srgbClr val="FFD915"/>
              </a:buClr>
              <a:defRPr sz="1800">
                <a:solidFill>
                  <a:srgbClr val="000000"/>
                </a:solidFill>
                <a:uFillTx/>
              </a:defRPr>
            </a:pPr>
            <a:r>
              <a:rPr sz="1520">
                <a:solidFill>
                  <a:srgbClr val="79777C"/>
                </a:solidFill>
                <a:uFill>
                  <a:solidFill>
                    <a:srgbClr val="79777C"/>
                  </a:solidFill>
                </a:uFill>
              </a:rPr>
              <a:t>Answer a few questions on the type of repository you have and the version you are running. IRUS-UK currently available for:</a:t>
            </a:r>
            <a:endParaRPr sz="1520">
              <a:solidFill>
                <a:srgbClr val="79777C"/>
              </a:solidFill>
              <a:uFill>
                <a:solidFill>
                  <a:srgbClr val="79777C"/>
                </a:solidFill>
              </a:uFill>
            </a:endParaRPr>
          </a:p>
          <a:p>
            <a:pPr lvl="2" marL="893499" indent="-372291" defTabSz="694944">
              <a:spcBef>
                <a:spcPts val="400"/>
              </a:spcBef>
              <a:buClr>
                <a:srgbClr val="FFD915"/>
              </a:buClr>
              <a:defRPr sz="1800">
                <a:solidFill>
                  <a:srgbClr val="000000"/>
                </a:solidFill>
                <a:uFillTx/>
              </a:defRPr>
            </a:pPr>
            <a:r>
              <a:rPr sz="1520">
                <a:solidFill>
                  <a:srgbClr val="79777C"/>
                </a:solidFill>
                <a:uFill>
                  <a:solidFill>
                    <a:srgbClr val="79777C"/>
                  </a:solidFill>
                </a:uFill>
              </a:rPr>
              <a:t>DSpace</a:t>
            </a:r>
            <a:endParaRPr sz="1520">
              <a:solidFill>
                <a:srgbClr val="79777C"/>
              </a:solidFill>
              <a:uFill>
                <a:solidFill>
                  <a:srgbClr val="79777C"/>
                </a:solidFill>
              </a:uFill>
            </a:endParaRPr>
          </a:p>
          <a:p>
            <a:pPr lvl="3" marL="1108256" indent="-372291" defTabSz="694944">
              <a:spcBef>
                <a:spcPts val="400"/>
              </a:spcBef>
              <a:buClr>
                <a:srgbClr val="FFD915"/>
              </a:buClr>
              <a:defRPr sz="1800">
                <a:solidFill>
                  <a:srgbClr val="000000"/>
                </a:solidFill>
                <a:uFillTx/>
              </a:defRPr>
            </a:pPr>
            <a:r>
              <a:rPr sz="1520">
                <a:solidFill>
                  <a:srgbClr val="79777C"/>
                </a:solidFill>
                <a:uFill>
                  <a:solidFill>
                    <a:srgbClr val="79777C"/>
                  </a:solidFill>
                </a:uFill>
              </a:rPr>
              <a:t>1.8.1, 1.8.2, 1.8.3, 3.0, 3.1, 3.2, and 4.1</a:t>
            </a:r>
            <a:endParaRPr sz="1520">
              <a:solidFill>
                <a:srgbClr val="79777C"/>
              </a:solidFill>
              <a:uFill>
                <a:solidFill>
                  <a:srgbClr val="79777C"/>
                </a:solidFill>
              </a:uFill>
            </a:endParaRPr>
          </a:p>
          <a:p>
            <a:pPr lvl="3" marL="1108256" indent="-372291" defTabSz="694944">
              <a:spcBef>
                <a:spcPts val="400"/>
              </a:spcBef>
              <a:buClr>
                <a:srgbClr val="FFD915"/>
              </a:buClr>
              <a:defRPr sz="1800">
                <a:solidFill>
                  <a:srgbClr val="000000"/>
                </a:solidFill>
                <a:uFillTx/>
              </a:defRPr>
            </a:pPr>
            <a:r>
              <a:rPr sz="1520">
                <a:solidFill>
                  <a:srgbClr val="79777C"/>
                </a:solidFill>
                <a:uFill>
                  <a:solidFill>
                    <a:srgbClr val="79777C"/>
                  </a:solidFill>
                </a:uFill>
              </a:rPr>
              <a:t>OpenRepository hosted repositories</a:t>
            </a:r>
            <a:endParaRPr sz="1520">
              <a:solidFill>
                <a:srgbClr val="79777C"/>
              </a:solidFill>
              <a:uFill>
                <a:solidFill>
                  <a:srgbClr val="79777C"/>
                </a:solidFill>
              </a:uFill>
            </a:endParaRPr>
          </a:p>
          <a:p>
            <a:pPr lvl="2" marL="893499" indent="-372291" defTabSz="694944">
              <a:spcBef>
                <a:spcPts val="400"/>
              </a:spcBef>
              <a:buClr>
                <a:srgbClr val="FFD915"/>
              </a:buClr>
              <a:defRPr sz="1800">
                <a:solidFill>
                  <a:srgbClr val="000000"/>
                </a:solidFill>
                <a:uFillTx/>
              </a:defRPr>
            </a:pPr>
            <a:r>
              <a:rPr sz="1520">
                <a:solidFill>
                  <a:srgbClr val="79777C"/>
                </a:solidFill>
                <a:uFill>
                  <a:solidFill>
                    <a:srgbClr val="79777C"/>
                  </a:solidFill>
                </a:uFill>
              </a:rPr>
              <a:t>Eprints</a:t>
            </a:r>
            <a:endParaRPr sz="1520">
              <a:solidFill>
                <a:srgbClr val="79777C"/>
              </a:solidFill>
              <a:uFill>
                <a:solidFill>
                  <a:srgbClr val="79777C"/>
                </a:solidFill>
              </a:uFill>
            </a:endParaRPr>
          </a:p>
          <a:p>
            <a:pPr lvl="3" marL="1108256" indent="-372291" defTabSz="694944">
              <a:spcBef>
                <a:spcPts val="400"/>
              </a:spcBef>
              <a:buClr>
                <a:srgbClr val="FFD915"/>
              </a:buClr>
              <a:defRPr sz="1800">
                <a:solidFill>
                  <a:srgbClr val="000000"/>
                </a:solidFill>
                <a:uFillTx/>
              </a:defRPr>
            </a:pPr>
            <a:r>
              <a:rPr sz="1520">
                <a:solidFill>
                  <a:srgbClr val="79777C"/>
                </a:solidFill>
                <a:uFill>
                  <a:solidFill>
                    <a:srgbClr val="79777C"/>
                  </a:solidFill>
                </a:uFill>
              </a:rPr>
              <a:t>3.2.x and 3.3.x</a:t>
            </a:r>
            <a:endParaRPr sz="1520">
              <a:solidFill>
                <a:srgbClr val="79777C"/>
              </a:solidFill>
              <a:uFill>
                <a:solidFill>
                  <a:srgbClr val="79777C"/>
                </a:solidFill>
              </a:uFill>
            </a:endParaRPr>
          </a:p>
          <a:p>
            <a:pPr lvl="3" marL="1108256" indent="-372291" defTabSz="694944">
              <a:spcBef>
                <a:spcPts val="400"/>
              </a:spcBef>
              <a:buClr>
                <a:srgbClr val="FFD915"/>
              </a:buClr>
              <a:defRPr sz="1800">
                <a:solidFill>
                  <a:srgbClr val="000000"/>
                </a:solidFill>
                <a:uFillTx/>
              </a:defRPr>
            </a:pPr>
            <a:r>
              <a:rPr sz="1520">
                <a:solidFill>
                  <a:srgbClr val="79777C"/>
                </a:solidFill>
                <a:uFill>
                  <a:solidFill>
                    <a:srgbClr val="79777C"/>
                  </a:solidFill>
                </a:uFill>
              </a:rPr>
              <a:t>Eprints Services hosted repositories</a:t>
            </a:r>
            <a:endParaRPr sz="1520">
              <a:solidFill>
                <a:srgbClr val="79777C"/>
              </a:solidFill>
              <a:uFill>
                <a:solidFill>
                  <a:srgbClr val="79777C"/>
                </a:solidFill>
              </a:uFill>
            </a:endParaRPr>
          </a:p>
          <a:p>
            <a:pPr lvl="3" marL="1108256" indent="-372291" defTabSz="694944">
              <a:spcBef>
                <a:spcPts val="400"/>
              </a:spcBef>
              <a:buClr>
                <a:srgbClr val="FFD915"/>
              </a:buClr>
              <a:defRPr sz="1800">
                <a:solidFill>
                  <a:srgbClr val="000000"/>
                </a:solidFill>
                <a:uFillTx/>
              </a:defRPr>
            </a:pPr>
            <a:r>
              <a:rPr sz="1520">
                <a:solidFill>
                  <a:srgbClr val="79777C"/>
                </a:solidFill>
                <a:uFill>
                  <a:solidFill>
                    <a:srgbClr val="79777C"/>
                  </a:solidFill>
                </a:uFill>
              </a:rPr>
              <a:t>ULCC hosted repositories</a:t>
            </a:r>
            <a:endParaRPr sz="1520">
              <a:solidFill>
                <a:srgbClr val="79777C"/>
              </a:solidFill>
              <a:uFill>
                <a:solidFill>
                  <a:srgbClr val="79777C"/>
                </a:solidFill>
              </a:uFill>
            </a:endParaRPr>
          </a:p>
          <a:p>
            <a:pPr lvl="2" marL="893499" indent="-372291" defTabSz="694944">
              <a:spcBef>
                <a:spcPts val="400"/>
              </a:spcBef>
              <a:buClr>
                <a:srgbClr val="FFD915"/>
              </a:buClr>
              <a:defRPr sz="1800">
                <a:solidFill>
                  <a:srgbClr val="000000"/>
                </a:solidFill>
                <a:uFillTx/>
              </a:defRPr>
            </a:pPr>
            <a:r>
              <a:rPr sz="1520">
                <a:solidFill>
                  <a:srgbClr val="79777C"/>
                </a:solidFill>
                <a:uFill>
                  <a:solidFill>
                    <a:srgbClr val="79777C"/>
                  </a:solidFill>
                </a:uFill>
              </a:rPr>
              <a:t>Fedora (implementation guidelines available)</a:t>
            </a:r>
            <a:endParaRPr sz="1064">
              <a:solidFill>
                <a:srgbClr val="79777C"/>
              </a:solidFill>
              <a:uFill>
                <a:solidFill>
                  <a:srgbClr val="79777C"/>
                </a:solidFill>
              </a:uFill>
            </a:endParaRPr>
          </a:p>
          <a:p>
            <a:pPr lvl="1" marL="630827" indent="-365397" defTabSz="694944">
              <a:spcBef>
                <a:spcPts val="400"/>
              </a:spcBef>
              <a:buClr>
                <a:srgbClr val="FFD915"/>
              </a:buClr>
              <a:defRPr sz="1800">
                <a:solidFill>
                  <a:srgbClr val="000000"/>
                </a:solidFill>
                <a:uFillTx/>
              </a:defRPr>
            </a:pPr>
            <a:r>
              <a:rPr sz="1520">
                <a:solidFill>
                  <a:srgbClr val="79777C"/>
                </a:solidFill>
                <a:uFill>
                  <a:solidFill>
                    <a:srgbClr val="79777C"/>
                  </a:solidFill>
                </a:uFill>
              </a:rPr>
              <a:t>Get advice from us on what work will be involved depending on your repository type and version</a:t>
            </a:r>
            <a:endParaRPr sz="1064">
              <a:solidFill>
                <a:srgbClr val="79777C"/>
              </a:solidFill>
              <a:uFill>
                <a:solidFill>
                  <a:srgbClr val="79777C"/>
                </a:solidFill>
              </a:uFill>
            </a:endParaRPr>
          </a:p>
          <a:p>
            <a:pPr lvl="1" marL="630827" indent="-365397" defTabSz="694944">
              <a:spcBef>
                <a:spcPts val="400"/>
              </a:spcBef>
              <a:buClr>
                <a:srgbClr val="FFD915"/>
              </a:buClr>
              <a:defRPr sz="1800">
                <a:solidFill>
                  <a:srgbClr val="000000"/>
                </a:solidFill>
                <a:uFillTx/>
              </a:defRPr>
            </a:pPr>
            <a:r>
              <a:rPr sz="1520">
                <a:solidFill>
                  <a:srgbClr val="79777C"/>
                </a:solidFill>
                <a:uFill>
                  <a:solidFill>
                    <a:srgbClr val="79777C"/>
                  </a:solidFill>
                </a:uFill>
              </a:rPr>
              <a:t>Implement any changes advised and then see your usage data instantly in IRUS-UK</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title"/>
          </p:nvPr>
        </p:nvSpPr>
        <p:spPr>
          <a:xfrm>
            <a:off x="493200" y="520104"/>
            <a:ext cx="7433999" cy="1162036"/>
          </a:xfrm>
          <a:prstGeom prst="rect">
            <a:avLst/>
          </a:prstGeom>
        </p:spPr>
        <p:txBody>
          <a:bodyPr/>
          <a:lstStyle>
            <a:lvl1pPr>
              <a:lnSpc>
                <a:spcPct val="100000"/>
              </a:lnSpc>
              <a:spcBef>
                <a:spcPts val="1200"/>
              </a:spcBef>
              <a:defRPr b="1" sz="2400"/>
            </a:lvl1pPr>
          </a:lstStyle>
          <a:p>
            <a:pPr lvl="0">
              <a:defRPr b="0" sz="1800">
                <a:solidFill>
                  <a:srgbClr val="000000"/>
                </a:solidFill>
              </a:defRPr>
            </a:pPr>
            <a:r>
              <a:rPr b="1" sz="2400">
                <a:solidFill>
                  <a:srgbClr val="E85E12"/>
                </a:solidFill>
              </a:rPr>
              <a:t>Bringing together key repository services to deliver a connected national infrastructure to support OA</a:t>
            </a:r>
          </a:p>
        </p:txBody>
      </p:sp>
      <p:sp>
        <p:nvSpPr>
          <p:cNvPr id="84" name="Shape 84"/>
          <p:cNvSpPr/>
          <p:nvPr>
            <p:ph type="sldNum" sz="quarter" idx="2"/>
          </p:nvPr>
        </p:nvSpPr>
        <p:spPr>
          <a:xfrm>
            <a:off x="8157599" y="104056"/>
            <a:ext cx="493199" cy="1397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900">
                <a:solidFill>
                  <a:srgbClr val="2C3841"/>
                </a:solidFill>
              </a:rPr>
            </a:fld>
          </a:p>
        </p:txBody>
      </p:sp>
      <p:pic>
        <p:nvPicPr>
          <p:cNvPr id="85" name="image3.png" descr="C:\Users\uczah\Desktop\Jisc-RSSP-Slide.png"/>
          <p:cNvPicPr/>
          <p:nvPr/>
        </p:nvPicPr>
        <p:blipFill>
          <a:blip r:embed="rId3">
            <a:extLst/>
          </a:blip>
          <a:stretch>
            <a:fillRect/>
          </a:stretch>
        </p:blipFill>
        <p:spPr>
          <a:xfrm>
            <a:off x="493199" y="1484784"/>
            <a:ext cx="6981827" cy="4800600"/>
          </a:xfrm>
          <a:prstGeom prst="rect">
            <a:avLst/>
          </a:prstGeom>
          <a:ln w="12700">
            <a:miter lim="400000"/>
          </a:ln>
        </p:spPr>
      </p:pic>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Contacts &amp; Information</a:t>
            </a:r>
          </a:p>
        </p:txBody>
      </p:sp>
      <p:sp>
        <p:nvSpPr>
          <p:cNvPr id="229" name="Shape 229"/>
          <p:cNvSpPr/>
          <p:nvPr>
            <p:ph type="body" idx="1"/>
          </p:nvPr>
        </p:nvSpPr>
        <p:spPr>
          <a:xfrm>
            <a:off x="549275" y="1600200"/>
            <a:ext cx="8042275" cy="4343400"/>
          </a:xfrm>
          <a:prstGeom prst="rect">
            <a:avLst/>
          </a:prstGeom>
        </p:spPr>
        <p:txBody>
          <a:bodyPr lIns="0" tIns="0" rIns="0" bIns="0">
            <a:normAutofit fontScale="100000" lnSpcReduction="0"/>
          </a:bodyPr>
          <a:lstStyle/>
          <a:p>
            <a:pPr lvl="0" marL="349249" indent="-349249">
              <a:defRPr sz="1800">
                <a:solidFill>
                  <a:srgbClr val="000000"/>
                </a:solidFill>
              </a:defRPr>
            </a:pPr>
            <a:r>
              <a:rPr sz="2400">
                <a:solidFill>
                  <a:srgbClr val="79777C"/>
                </a:solidFill>
              </a:rPr>
              <a:t>If you wish to contact IRUS-UK: </a:t>
            </a:r>
            <a:endParaRPr sz="2400">
              <a:solidFill>
                <a:srgbClr val="79777C"/>
              </a:solidFill>
            </a:endParaRPr>
          </a:p>
          <a:p>
            <a:pPr lvl="1" marL="685800" indent="-336550">
              <a:spcBef>
                <a:spcPts val="600"/>
              </a:spcBef>
              <a:buClr>
                <a:srgbClr val="FFD915"/>
              </a:buClr>
              <a:defRPr sz="1800">
                <a:solidFill>
                  <a:srgbClr val="000000"/>
                </a:solidFill>
              </a:defRPr>
            </a:pPr>
            <a:r>
              <a:rPr sz="2400" u="sng">
                <a:solidFill>
                  <a:srgbClr val="16B4CD"/>
                </a:solidFill>
                <a:uFill>
                  <a:solidFill>
                    <a:srgbClr val="16B4CD"/>
                  </a:solidFill>
                </a:uFill>
                <a:hlinkClick r:id="rId2" invalidUrl="" action="" tgtFrame="" tooltip="" history="1" highlightClick="0" endSnd="0"/>
              </a:rPr>
              <a:t>irus@mimas.ac.uk</a:t>
            </a:r>
            <a:endParaRPr sz="2400">
              <a:solidFill>
                <a:srgbClr val="79777C"/>
              </a:solidFill>
            </a:endParaRPr>
          </a:p>
          <a:p>
            <a:pPr lvl="1" marL="685800" indent="-336550">
              <a:spcBef>
                <a:spcPts val="600"/>
              </a:spcBef>
              <a:buClr>
                <a:srgbClr val="FFD915"/>
              </a:buClr>
              <a:defRPr sz="1800">
                <a:solidFill>
                  <a:srgbClr val="000000"/>
                </a:solidFill>
              </a:defRPr>
            </a:pPr>
            <a:r>
              <a:rPr sz="2400" u="sng">
                <a:solidFill>
                  <a:srgbClr val="16B4CD"/>
                </a:solidFill>
                <a:uFill>
                  <a:solidFill>
                    <a:srgbClr val="16B4CD"/>
                  </a:solidFill>
                </a:uFill>
                <a:hlinkClick r:id="rId3" invalidUrl="" action="" tgtFrame="" tooltip="" history="1" highlightClick="0" endSnd="0"/>
              </a:rPr>
              <a:t>@IRUSNEWS</a:t>
            </a:r>
            <a:endParaRPr sz="2400">
              <a:solidFill>
                <a:srgbClr val="79777C"/>
              </a:solidFill>
            </a:endParaRPr>
          </a:p>
          <a:p>
            <a:pPr lvl="0" marL="349249" indent="-349249">
              <a:defRPr sz="1800">
                <a:solidFill>
                  <a:srgbClr val="000000"/>
                </a:solidFill>
              </a:defRPr>
            </a:pPr>
            <a:r>
              <a:rPr sz="2400">
                <a:solidFill>
                  <a:srgbClr val="79777C"/>
                </a:solidFill>
              </a:rPr>
              <a:t>Project web site:</a:t>
            </a:r>
            <a:endParaRPr sz="2400">
              <a:solidFill>
                <a:srgbClr val="79777C"/>
              </a:solidFill>
            </a:endParaRPr>
          </a:p>
          <a:p>
            <a:pPr lvl="1" marL="685800" indent="-336550">
              <a:spcBef>
                <a:spcPts val="600"/>
              </a:spcBef>
              <a:buClr>
                <a:srgbClr val="FFD915"/>
              </a:buClr>
              <a:defRPr sz="1800">
                <a:solidFill>
                  <a:srgbClr val="000000"/>
                </a:solidFill>
              </a:defRPr>
            </a:pPr>
            <a:r>
              <a:rPr sz="2400" u="sng">
                <a:solidFill>
                  <a:srgbClr val="16B4CD"/>
                </a:solidFill>
                <a:uFill>
                  <a:solidFill>
                    <a:srgbClr val="16B4CD"/>
                  </a:solidFill>
                </a:uFill>
                <a:hlinkClick r:id="rId4" invalidUrl="" action="" tgtFrame="" tooltip="" history="1" highlightClick="0" endSnd="0"/>
              </a:rPr>
              <a:t>http://irus.mimas.ac.uk/</a:t>
            </a:r>
            <a:endParaRPr sz="2000">
              <a:solidFill>
                <a:srgbClr val="79777C"/>
              </a:solidFill>
            </a:endParaRPr>
          </a:p>
          <a:p>
            <a:pPr lvl="0">
              <a:defRPr sz="1800">
                <a:solidFill>
                  <a:srgbClr val="000000"/>
                </a:solidFill>
              </a:defRPr>
            </a:pPr>
            <a:endParaRPr sz="2000">
              <a:solidFill>
                <a:srgbClr val="79777C"/>
              </a:solidFill>
            </a:endParaRPr>
          </a:p>
          <a:p>
            <a:pPr lvl="1" marL="0" indent="349250" algn="ctr">
              <a:spcBef>
                <a:spcPts val="600"/>
              </a:spcBef>
              <a:buSzTx/>
              <a:buNone/>
              <a:defRPr sz="1800">
                <a:solidFill>
                  <a:srgbClr val="000000"/>
                </a:solidFill>
              </a:defRPr>
            </a:pPr>
            <a:r>
              <a:rPr i="1" sz="2000">
                <a:solidFill>
                  <a:srgbClr val="16B4CD"/>
                </a:solidFill>
              </a:rPr>
              <a:t>“The set up was quick and painless, which is always a delight!”</a:t>
            </a:r>
            <a:endParaRPr sz="1400">
              <a:solidFill>
                <a:srgbClr val="79777C"/>
              </a:solidFill>
            </a:endParaRPr>
          </a:p>
          <a:p>
            <a:pPr lvl="1" marL="0" indent="349250" algn="ctr">
              <a:spcBef>
                <a:spcPts val="600"/>
              </a:spcBef>
              <a:buSzTx/>
              <a:buNone/>
              <a:defRPr sz="1800">
                <a:solidFill>
                  <a:srgbClr val="000000"/>
                </a:solidFill>
              </a:defRPr>
            </a:pPr>
            <a:r>
              <a:rPr i="1" sz="2000">
                <a:solidFill>
                  <a:srgbClr val="16B4CD"/>
                </a:solidFill>
              </a:rPr>
              <a:t>“Consistent collection of statistics without me having to do it!” </a:t>
            </a:r>
          </a:p>
        </p:txBody>
      </p:sp>
      <p:pic>
        <p:nvPicPr>
          <p:cNvPr id="230" name="image5.png" descr="Jisc logo"/>
          <p:cNvPicPr/>
          <p:nvPr/>
        </p:nvPicPr>
        <p:blipFill>
          <a:blip r:embed="rId5">
            <a:extLst/>
          </a:blip>
          <a:stretch>
            <a:fillRect/>
          </a:stretch>
        </p:blipFill>
        <p:spPr>
          <a:xfrm>
            <a:off x="4067944" y="6165304"/>
            <a:ext cx="581025" cy="32385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xfrm>
            <a:off x="493200" y="520104"/>
            <a:ext cx="7433999" cy="1162036"/>
          </a:xfrm>
          <a:prstGeom prst="rect">
            <a:avLst/>
          </a:prstGeom>
        </p:spPr>
        <p:txBody>
          <a:bodyPr/>
          <a:lstStyle/>
          <a:p>
            <a:pPr lvl="0">
              <a:defRPr sz="1800">
                <a:solidFill>
                  <a:srgbClr val="000000"/>
                </a:solidFill>
              </a:defRPr>
            </a:pPr>
            <a:r>
              <a:rPr sz="3500">
                <a:solidFill>
                  <a:srgbClr val="E85E12"/>
                </a:solidFill>
              </a:rPr>
              <a:t>Support for Integration</a:t>
            </a:r>
          </a:p>
        </p:txBody>
      </p:sp>
      <p:sp>
        <p:nvSpPr>
          <p:cNvPr id="90" name="Shape 90"/>
          <p:cNvSpPr/>
          <p:nvPr>
            <p:ph type="body" idx="1"/>
          </p:nvPr>
        </p:nvSpPr>
        <p:spPr>
          <a:xfrm>
            <a:off x="493200" y="2379833"/>
            <a:ext cx="7433999" cy="3984966"/>
          </a:xfrm>
          <a:prstGeom prst="rect">
            <a:avLst/>
          </a:prstGeom>
        </p:spPr>
        <p:txBody>
          <a:bodyPr/>
          <a:lstStyle/>
          <a:p>
            <a:pPr lvl="0">
              <a:defRPr sz="1800">
                <a:solidFill>
                  <a:srgbClr val="000000"/>
                </a:solidFill>
              </a:defRPr>
            </a:pPr>
            <a:r>
              <a:rPr sz="2500">
                <a:solidFill>
                  <a:srgbClr val="2C3841"/>
                </a:solidFill>
              </a:rPr>
              <a:t>Repositories to implement - patches, scripts and plug-ins produced by repository shared services. Support is being planned via:</a:t>
            </a:r>
            <a:endParaRPr sz="2500">
              <a:solidFill>
                <a:srgbClr val="2C3841"/>
              </a:solidFill>
            </a:endParaRPr>
          </a:p>
          <a:p>
            <a:pPr lvl="1" marL="558899" indent="-342900">
              <a:spcBef>
                <a:spcPts val="600"/>
              </a:spcBef>
              <a:buClr>
                <a:srgbClr val="E85E12"/>
              </a:buClr>
              <a:buFont typeface="Arial"/>
              <a:buChar char="•"/>
              <a:defRPr sz="1800">
                <a:solidFill>
                  <a:srgbClr val="000000"/>
                </a:solidFill>
              </a:defRPr>
            </a:pPr>
            <a:r>
              <a:rPr sz="2500">
                <a:solidFill>
                  <a:srgbClr val="2C3841"/>
                </a:solidFill>
              </a:rPr>
              <a:t>Repository Support Project (RSP)</a:t>
            </a:r>
            <a:endParaRPr sz="2500">
              <a:solidFill>
                <a:srgbClr val="2C3841"/>
              </a:solidFill>
            </a:endParaRPr>
          </a:p>
          <a:p>
            <a:pPr lvl="1" marL="558899" indent="-342900">
              <a:spcBef>
                <a:spcPts val="600"/>
              </a:spcBef>
              <a:buClr>
                <a:srgbClr val="E85E12"/>
              </a:buClr>
              <a:buFont typeface="Arial"/>
              <a:buChar char="•"/>
              <a:defRPr sz="1800">
                <a:solidFill>
                  <a:srgbClr val="000000"/>
                </a:solidFill>
              </a:defRPr>
            </a:pPr>
            <a:r>
              <a:rPr sz="2500">
                <a:solidFill>
                  <a:srgbClr val="2C3841"/>
                </a:solidFill>
              </a:rPr>
              <a:t>Planning co-ordination with platform-specific support through Eprints Services, the DSpace community and Fedora.</a:t>
            </a:r>
          </a:p>
        </p:txBody>
      </p:sp>
      <p:sp>
        <p:nvSpPr>
          <p:cNvPr id="91" name="Shape 91"/>
          <p:cNvSpPr/>
          <p:nvPr>
            <p:ph type="sldNum" sz="quarter" idx="2"/>
          </p:nvPr>
        </p:nvSpPr>
        <p:spPr>
          <a:xfrm>
            <a:off x="8157599" y="104056"/>
            <a:ext cx="493199" cy="1397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900">
                <a:solidFill>
                  <a:srgbClr val="2C3841"/>
                </a:solidFill>
              </a:rPr>
            </a:fld>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 aims &amp; objectives</a:t>
            </a:r>
          </a:p>
        </p:txBody>
      </p:sp>
      <p:sp>
        <p:nvSpPr>
          <p:cNvPr id="96" name="Shape 96"/>
          <p:cNvSpPr/>
          <p:nvPr>
            <p:ph type="body" idx="1"/>
          </p:nvPr>
        </p:nvSpPr>
        <p:spPr>
          <a:xfrm>
            <a:off x="549275" y="1600200"/>
            <a:ext cx="8042275" cy="4343400"/>
          </a:xfrm>
          <a:prstGeom prst="rect">
            <a:avLst/>
          </a:prstGeom>
        </p:spPr>
        <p:txBody>
          <a:bodyPr lIns="0" tIns="0" rIns="0" bIns="0">
            <a:normAutofit fontScale="100000" lnSpcReduction="0"/>
          </a:bodyPr>
          <a:lstStyle/>
          <a:p>
            <a:pPr lvl="0">
              <a:defRPr sz="1800">
                <a:solidFill>
                  <a:srgbClr val="000000"/>
                </a:solidFill>
              </a:defRPr>
            </a:pPr>
            <a:r>
              <a:rPr sz="1600">
                <a:solidFill>
                  <a:srgbClr val="79777C"/>
                </a:solidFill>
              </a:rPr>
              <a:t>Collect raw usage data from UK IRs for *all item types* within repositories</a:t>
            </a:r>
            <a:endParaRPr sz="14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Not just articles</a:t>
            </a:r>
            <a:endParaRPr sz="14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Downloads not record views</a:t>
            </a:r>
            <a:endParaRPr sz="1400">
              <a:solidFill>
                <a:srgbClr val="79777C"/>
              </a:solidFill>
            </a:endParaRPr>
          </a:p>
          <a:p>
            <a:pPr lvl="0">
              <a:defRPr sz="1800">
                <a:solidFill>
                  <a:srgbClr val="000000"/>
                </a:solidFill>
              </a:defRPr>
            </a:pPr>
            <a:r>
              <a:rPr sz="1600">
                <a:solidFill>
                  <a:srgbClr val="79777C"/>
                </a:solidFill>
              </a:rPr>
              <a:t>Process those raw data into COUNTER-compliant statistics</a:t>
            </a:r>
            <a:endParaRPr sz="1600">
              <a:solidFill>
                <a:srgbClr val="79777C"/>
              </a:solidFill>
            </a:endParaRPr>
          </a:p>
          <a:p>
            <a:pPr lvl="0">
              <a:defRPr sz="1800">
                <a:solidFill>
                  <a:srgbClr val="000000"/>
                </a:solidFill>
              </a:defRPr>
            </a:pPr>
            <a:r>
              <a:rPr sz="1600">
                <a:solidFill>
                  <a:srgbClr val="79777C"/>
                </a:solidFill>
              </a:rPr>
              <a:t>Return those statistics back to the originating repositories for their own use</a:t>
            </a:r>
            <a:endParaRPr sz="1600">
              <a:solidFill>
                <a:srgbClr val="79777C"/>
              </a:solidFill>
            </a:endParaRPr>
          </a:p>
          <a:p>
            <a:pPr lvl="0">
              <a:defRPr sz="1800">
                <a:solidFill>
                  <a:srgbClr val="000000"/>
                </a:solidFill>
              </a:defRPr>
            </a:pPr>
            <a:r>
              <a:rPr sz="1600">
                <a:solidFill>
                  <a:srgbClr val="79777C"/>
                </a:solidFill>
              </a:rPr>
              <a:t>Give Jisc (and others) a wider picture of the overall use of UK repositories</a:t>
            </a:r>
            <a:endParaRPr sz="1400">
              <a:solidFill>
                <a:srgbClr val="79777C"/>
              </a:solidFill>
            </a:endParaRPr>
          </a:p>
          <a:p>
            <a:pPr lvl="0">
              <a:defRPr sz="1800">
                <a:solidFill>
                  <a:srgbClr val="000000"/>
                </a:solidFill>
              </a:defRPr>
            </a:pPr>
            <a:r>
              <a:rPr sz="1600">
                <a:solidFill>
                  <a:srgbClr val="79777C"/>
                </a:solidFill>
              </a:rPr>
              <a:t>Offer opportunities for benchmarking/profiling/reporting </a:t>
            </a:r>
            <a:endParaRPr sz="1600">
              <a:solidFill>
                <a:srgbClr val="79777C"/>
              </a:solidFill>
            </a:endParaRPr>
          </a:p>
          <a:p>
            <a:pPr lvl="0">
              <a:defRPr sz="1800">
                <a:solidFill>
                  <a:srgbClr val="000000"/>
                </a:solidFill>
              </a:defRPr>
            </a:pPr>
            <a:r>
              <a:rPr sz="1600">
                <a:solidFill>
                  <a:srgbClr val="79777C"/>
                </a:solidFill>
              </a:rPr>
              <a:t>Act as an intermediary between UK repositories and other agencies</a:t>
            </a:r>
            <a:endParaRPr sz="1400">
              <a:solidFill>
                <a:srgbClr val="79777C"/>
              </a:solidFill>
            </a:endParaRPr>
          </a:p>
          <a:p>
            <a:pPr lvl="0">
              <a:buSzTx/>
              <a:buNone/>
              <a:defRPr sz="1800">
                <a:solidFill>
                  <a:srgbClr val="000000"/>
                </a:solidFill>
              </a:defRPr>
            </a:pPr>
            <a:r>
              <a:rPr sz="1600">
                <a:solidFill>
                  <a:srgbClr val="79777C"/>
                </a:solidFill>
              </a:rPr>
              <a:t> </a:t>
            </a:r>
          </a:p>
        </p:txBody>
      </p:sp>
      <p:pic>
        <p:nvPicPr>
          <p:cNvPr id="97" name="image5.png" descr="Jisc logo"/>
          <p:cNvPicPr/>
          <p:nvPr/>
        </p:nvPicPr>
        <p:blipFill>
          <a:blip r:embed="rId2">
            <a:extLst/>
          </a:blip>
          <a:stretch>
            <a:fillRect/>
          </a:stretch>
        </p:blipFill>
        <p:spPr>
          <a:xfrm>
            <a:off x="4067944" y="6165304"/>
            <a:ext cx="581025" cy="323850"/>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xfrm>
            <a:off x="549275" y="333374"/>
            <a:ext cx="8042275" cy="1008064"/>
          </a:xfrm>
          <a:prstGeom prst="rect">
            <a:avLst/>
          </a:prstGeom>
        </p:spPr>
        <p:txBody>
          <a:bodyPr lIns="0" tIns="0" rIns="0" bIns="0">
            <a:normAutofit fontScale="100000" lnSpcReduction="0"/>
          </a:bodyPr>
          <a:lstStyle/>
          <a:p>
            <a:pPr lvl="0">
              <a:defRPr b="0" sz="1800">
                <a:solidFill>
                  <a:srgbClr val="000000"/>
                </a:solidFill>
              </a:defRPr>
            </a:pPr>
            <a:r>
              <a:rPr b="1" sz="3200">
                <a:solidFill>
                  <a:srgbClr val="16B4CD"/>
                </a:solidFill>
              </a:rPr>
              <a:t>IRUS-UK: gathering data</a:t>
            </a:r>
          </a:p>
        </p:txBody>
      </p:sp>
      <p:sp>
        <p:nvSpPr>
          <p:cNvPr id="100" name="Shape 100"/>
          <p:cNvSpPr/>
          <p:nvPr>
            <p:ph type="body" idx="1"/>
          </p:nvPr>
        </p:nvSpPr>
        <p:spPr>
          <a:xfrm>
            <a:off x="549275" y="1600200"/>
            <a:ext cx="8042275" cy="4343400"/>
          </a:xfrm>
          <a:prstGeom prst="rect">
            <a:avLst/>
          </a:prstGeom>
        </p:spPr>
        <p:txBody>
          <a:bodyPr lIns="0" tIns="0" rIns="0" bIns="0">
            <a:normAutofit fontScale="100000" lnSpcReduction="0"/>
          </a:bodyPr>
          <a:lstStyle/>
          <a:p>
            <a:pPr lvl="0">
              <a:defRPr sz="1800">
                <a:solidFill>
                  <a:srgbClr val="000000"/>
                </a:solidFill>
              </a:defRPr>
            </a:pPr>
            <a:r>
              <a:rPr sz="1600">
                <a:solidFill>
                  <a:srgbClr val="79777C"/>
                </a:solidFill>
              </a:rPr>
              <a:t>Considered 2 scenarios for gathering data</a:t>
            </a:r>
            <a:endParaRPr sz="16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Push: ‘Tracker’ code</a:t>
            </a:r>
            <a:endParaRPr sz="1400">
              <a:solidFill>
                <a:srgbClr val="79777C"/>
              </a:solidFill>
            </a:endParaRPr>
          </a:p>
          <a:p>
            <a:pPr lvl="2" marL="968375" indent="-282575">
              <a:spcBef>
                <a:spcPts val="600"/>
              </a:spcBef>
              <a:buClr>
                <a:srgbClr val="CFDC1B"/>
              </a:buClr>
              <a:defRPr sz="1800">
                <a:solidFill>
                  <a:srgbClr val="000000"/>
                </a:solidFill>
              </a:defRPr>
            </a:pPr>
            <a:r>
              <a:rPr sz="1400">
                <a:solidFill>
                  <a:srgbClr val="79777C"/>
                </a:solidFill>
              </a:rPr>
              <a:t>Whenever a download occurs the repository ‘pings’ the IRUS-UK server with details about the download</a:t>
            </a:r>
            <a:endParaRPr sz="14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Pull: OAI-PMH harvesting</a:t>
            </a:r>
            <a:endParaRPr sz="1400">
              <a:solidFill>
                <a:srgbClr val="79777C"/>
              </a:solidFill>
            </a:endParaRPr>
          </a:p>
          <a:p>
            <a:pPr lvl="2" marL="968375" indent="-282575">
              <a:spcBef>
                <a:spcPts val="600"/>
              </a:spcBef>
              <a:buClr>
                <a:srgbClr val="CFDC1B"/>
              </a:buClr>
              <a:defRPr sz="1800">
                <a:solidFill>
                  <a:srgbClr val="000000"/>
                </a:solidFill>
              </a:defRPr>
            </a:pPr>
            <a:r>
              <a:rPr sz="1400">
                <a:solidFill>
                  <a:srgbClr val="79777C"/>
                </a:solidFill>
              </a:rPr>
              <a:t>When a download occurs the details of the event are stored on the local repository server</a:t>
            </a:r>
            <a:endParaRPr sz="1400">
              <a:solidFill>
                <a:srgbClr val="79777C"/>
              </a:solidFill>
            </a:endParaRPr>
          </a:p>
          <a:p>
            <a:pPr lvl="2" marL="968375" indent="-282575">
              <a:spcBef>
                <a:spcPts val="600"/>
              </a:spcBef>
              <a:buClr>
                <a:srgbClr val="CFDC1B"/>
              </a:buClr>
              <a:defRPr sz="1800">
                <a:solidFill>
                  <a:srgbClr val="000000"/>
                </a:solidFill>
              </a:defRPr>
            </a:pPr>
            <a:r>
              <a:rPr sz="1400">
                <a:solidFill>
                  <a:srgbClr val="79777C"/>
                </a:solidFill>
              </a:rPr>
              <a:t>IRUS-UK periodically harvests the download data (using the OAI-PMH protocol)</a:t>
            </a:r>
            <a:endParaRPr sz="1400">
              <a:solidFill>
                <a:srgbClr val="79777C"/>
              </a:solidFill>
            </a:endParaRPr>
          </a:p>
          <a:p>
            <a:pPr lvl="0">
              <a:defRPr sz="1800">
                <a:solidFill>
                  <a:srgbClr val="000000"/>
                </a:solidFill>
              </a:defRPr>
            </a:pPr>
            <a:r>
              <a:rPr sz="1600">
                <a:solidFill>
                  <a:srgbClr val="79777C"/>
                </a:solidFill>
              </a:rPr>
              <a:t> Opted for the Push method – ‘Tracker’</a:t>
            </a:r>
            <a:endParaRPr sz="16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Just easier - but minimise data pushed</a:t>
            </a:r>
            <a:endParaRPr sz="14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Patches for Dspace and Plug-in for Eprints</a:t>
            </a:r>
            <a:endParaRPr sz="1400">
              <a:solidFill>
                <a:srgbClr val="79777C"/>
              </a:solidFill>
            </a:endParaRPr>
          </a:p>
          <a:p>
            <a:pPr lvl="1" marL="685800" indent="-336550">
              <a:spcBef>
                <a:spcPts val="600"/>
              </a:spcBef>
              <a:buClr>
                <a:srgbClr val="FFD915"/>
              </a:buClr>
              <a:defRPr sz="1800">
                <a:solidFill>
                  <a:srgbClr val="000000"/>
                </a:solidFill>
              </a:defRPr>
            </a:pPr>
            <a:r>
              <a:rPr sz="1400">
                <a:solidFill>
                  <a:srgbClr val="79777C"/>
                </a:solidFill>
              </a:rPr>
              <a:t>Implementation guidelines for Fedora</a:t>
            </a:r>
          </a:p>
        </p:txBody>
      </p:sp>
      <p:pic>
        <p:nvPicPr>
          <p:cNvPr id="101" name="image5.png" descr="Jisc logo"/>
          <p:cNvPicPr/>
          <p:nvPr/>
        </p:nvPicPr>
        <p:blipFill>
          <a:blip r:embed="rId3">
            <a:extLst/>
          </a:blip>
          <a:stretch>
            <a:fillRect/>
          </a:stretch>
        </p:blipFill>
        <p:spPr>
          <a:xfrm>
            <a:off x="4067944" y="6165304"/>
            <a:ext cx="581025" cy="323850"/>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xfrm>
            <a:off x="549275" y="333374"/>
            <a:ext cx="8042275" cy="1008064"/>
          </a:xfrm>
          <a:prstGeom prst="rect">
            <a:avLst/>
          </a:prstGeom>
        </p:spPr>
        <p:txBody>
          <a:bodyPr lIns="0" tIns="0" rIns="0" bIns="0" anchor="ctr">
            <a:normAutofit fontScale="100000" lnSpcReduction="0"/>
          </a:bodyPr>
          <a:lstStyle/>
          <a:p>
            <a:pPr lvl="0">
              <a:defRPr b="0" sz="1800">
                <a:solidFill>
                  <a:srgbClr val="000000"/>
                </a:solidFill>
              </a:defRPr>
            </a:pPr>
            <a:r>
              <a:rPr b="1" sz="3200">
                <a:solidFill>
                  <a:srgbClr val="16B4CD"/>
                </a:solidFill>
              </a:rPr>
              <a:t>IRUS-UK: the ingest process</a:t>
            </a:r>
          </a:p>
        </p:txBody>
      </p:sp>
      <p:sp>
        <p:nvSpPr>
          <p:cNvPr id="106" name="Shape 106"/>
          <p:cNvSpPr/>
          <p:nvPr>
            <p:ph type="body" idx="1"/>
          </p:nvPr>
        </p:nvSpPr>
        <p:spPr>
          <a:xfrm>
            <a:off x="549275" y="1600200"/>
            <a:ext cx="8042275" cy="4343400"/>
          </a:xfrm>
          <a:prstGeom prst="rect">
            <a:avLst/>
          </a:prstGeom>
        </p:spPr>
        <p:txBody>
          <a:bodyPr lIns="0" tIns="0" rIns="0" bIns="0">
            <a:normAutofit fontScale="100000" lnSpcReduction="0"/>
          </a:bodyPr>
          <a:lstStyle/>
          <a:p>
            <a:pPr lvl="0" marL="436562" indent="-436562">
              <a:spcBef>
                <a:spcPts val="1200"/>
              </a:spcBef>
              <a:defRPr sz="1800">
                <a:solidFill>
                  <a:srgbClr val="000000"/>
                </a:solidFill>
              </a:defRPr>
            </a:pPr>
            <a:r>
              <a:rPr sz="2000">
                <a:solidFill>
                  <a:srgbClr val="79777C"/>
                </a:solidFill>
              </a:rPr>
              <a:t>The ingest process has been described in detail previously, see : </a:t>
            </a:r>
            <a:r>
              <a:rPr>
                <a:solidFill>
                  <a:srgbClr val="79777C"/>
                </a:solidFill>
                <a:hlinkClick r:id="rId2" invalidUrl="" action="" tgtFrame="" tooltip="" history="1" highlightClick="0" endSnd="0"/>
              </a:rPr>
              <a:t>http://www.irus.mimas.ac.uk/news/</a:t>
            </a:r>
            <a:endParaRPr>
              <a:solidFill>
                <a:srgbClr val="79777C"/>
              </a:solidFill>
            </a:endParaRPr>
          </a:p>
          <a:p>
            <a:pPr lvl="0" marL="436562" indent="-436562">
              <a:spcBef>
                <a:spcPts val="1200"/>
              </a:spcBef>
              <a:defRPr sz="1800">
                <a:solidFill>
                  <a:srgbClr val="000000"/>
                </a:solidFill>
              </a:defRPr>
            </a:pPr>
            <a:r>
              <a:rPr sz="2000">
                <a:solidFill>
                  <a:srgbClr val="79777C"/>
                </a:solidFill>
              </a:rPr>
              <a:t>The key point is to apply the COUNTER Code of Practice to filter out robots and double clicks</a:t>
            </a:r>
            <a:endParaRPr sz="2000">
              <a:solidFill>
                <a:srgbClr val="79777C"/>
              </a:solidFill>
            </a:endParaRPr>
          </a:p>
          <a:p>
            <a:pPr lvl="0" marL="436562" indent="-436562">
              <a:spcBef>
                <a:spcPts val="1200"/>
              </a:spcBef>
              <a:defRPr sz="1800">
                <a:solidFill>
                  <a:srgbClr val="000000"/>
                </a:solidFill>
              </a:defRPr>
            </a:pPr>
            <a:r>
              <a:rPr sz="2000">
                <a:solidFill>
                  <a:srgbClr val="79777C"/>
                </a:solidFill>
              </a:rPr>
              <a:t>However the </a:t>
            </a:r>
            <a:r>
              <a:rPr sz="2000">
                <a:solidFill>
                  <a:srgbClr val="79777C"/>
                </a:solidFill>
                <a:hlinkClick r:id="rId3" invalidUrl="" action="" tgtFrame="" tooltip="" history="1" highlightClick="0" endSnd="0"/>
              </a:rPr>
              <a:t>COUNTER Robot Exclusion list</a:t>
            </a:r>
            <a:r>
              <a:rPr sz="2000">
                <a:solidFill>
                  <a:srgbClr val="79777C"/>
                </a:solidFill>
              </a:rPr>
              <a:t> is specified only as a *minimum requirement* – more can be done</a:t>
            </a:r>
            <a:endParaRPr sz="2000">
              <a:solidFill>
                <a:srgbClr val="79777C"/>
              </a:solidFill>
            </a:endParaRPr>
          </a:p>
          <a:p>
            <a:pPr lvl="0" marL="436562" indent="-436562">
              <a:spcBef>
                <a:spcPts val="1200"/>
              </a:spcBef>
              <a:defRPr sz="1800">
                <a:solidFill>
                  <a:srgbClr val="000000"/>
                </a:solidFill>
              </a:defRPr>
            </a:pPr>
            <a:r>
              <a:rPr sz="2000">
                <a:solidFill>
                  <a:srgbClr val="79777C"/>
                </a:solidFill>
              </a:rPr>
              <a:t>We’ve added additional filters to</a:t>
            </a:r>
            <a:endParaRPr sz="2000">
              <a:solidFill>
                <a:srgbClr val="79777C"/>
              </a:solidFill>
            </a:endParaRPr>
          </a:p>
          <a:p>
            <a:pPr lvl="1" marL="781957" indent="-432707">
              <a:spcBef>
                <a:spcPts val="600"/>
              </a:spcBef>
              <a:buClr>
                <a:srgbClr val="FFD915"/>
              </a:buClr>
              <a:defRPr sz="1800">
                <a:solidFill>
                  <a:srgbClr val="000000"/>
                </a:solidFill>
              </a:defRPr>
            </a:pPr>
            <a:r>
              <a:rPr>
                <a:solidFill>
                  <a:srgbClr val="79777C"/>
                </a:solidFill>
              </a:rPr>
              <a:t>Remove more user agents</a:t>
            </a:r>
            <a:endParaRPr sz="1400">
              <a:solidFill>
                <a:srgbClr val="79777C"/>
              </a:solidFill>
            </a:endParaRPr>
          </a:p>
          <a:p>
            <a:pPr lvl="1" marL="781957" indent="-432707">
              <a:spcBef>
                <a:spcPts val="600"/>
              </a:spcBef>
              <a:buClr>
                <a:srgbClr val="FFD915"/>
              </a:buClr>
              <a:defRPr sz="1800">
                <a:solidFill>
                  <a:srgbClr val="000000"/>
                </a:solidFill>
              </a:defRPr>
            </a:pPr>
            <a:r>
              <a:rPr>
                <a:solidFill>
                  <a:srgbClr val="79777C"/>
                </a:solidFill>
              </a:rPr>
              <a:t>Apply a simple threshold for ‘overactive’  IP addresses</a:t>
            </a:r>
            <a:endParaRPr sz="1400">
              <a:solidFill>
                <a:srgbClr val="79777C"/>
              </a:solidFill>
            </a:endParaRPr>
          </a:p>
          <a:p>
            <a:pPr lvl="1" marL="498928" indent="-498928">
              <a:spcBef>
                <a:spcPts val="1200"/>
              </a:spcBef>
              <a:defRPr sz="1800">
                <a:solidFill>
                  <a:srgbClr val="000000"/>
                </a:solidFill>
              </a:defRPr>
            </a:pPr>
            <a:r>
              <a:rPr sz="2000">
                <a:solidFill>
                  <a:srgbClr val="79777C"/>
                </a:solidFill>
              </a:rPr>
              <a:t>Substantially better, but </a:t>
            </a:r>
            <a:r>
              <a:rPr sz="2100">
                <a:solidFill>
                  <a:srgbClr val="79777C"/>
                </a:solidFill>
              </a:rPr>
              <a:t>w</a:t>
            </a:r>
            <a:r>
              <a:rPr sz="2100">
                <a:solidFill>
                  <a:srgbClr val="79777C"/>
                </a:solidFill>
              </a:rPr>
              <a:t>e needed a more sophisticated filtering system</a:t>
            </a:r>
          </a:p>
        </p:txBody>
      </p:sp>
      <p:pic>
        <p:nvPicPr>
          <p:cNvPr id="107" name="image5.png" descr="Jisc logo"/>
          <p:cNvPicPr/>
          <p:nvPr/>
        </p:nvPicPr>
        <p:blipFill>
          <a:blip r:embed="rId4">
            <a:extLst/>
          </a:blip>
          <a:stretch>
            <a:fillRect/>
          </a:stretch>
        </p:blipFill>
        <p:spPr>
          <a:xfrm>
            <a:off x="4067944" y="6165304"/>
            <a:ext cx="581025" cy="323850"/>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xfrm>
            <a:off x="549275" y="333374"/>
            <a:ext cx="8042275" cy="1008064"/>
          </a:xfrm>
          <a:prstGeom prst="rect">
            <a:avLst/>
          </a:prstGeom>
        </p:spPr>
        <p:txBody>
          <a:bodyPr lIns="0" tIns="0" rIns="0" bIns="0" anchor="ctr">
            <a:normAutofit fontScale="100000" lnSpcReduction="0"/>
          </a:bodyPr>
          <a:lstStyle/>
          <a:p>
            <a:pPr lvl="0">
              <a:defRPr b="0" sz="1800">
                <a:solidFill>
                  <a:srgbClr val="000000"/>
                </a:solidFill>
              </a:defRPr>
            </a:pPr>
            <a:r>
              <a:rPr b="1" sz="3200">
                <a:solidFill>
                  <a:srgbClr val="16B4CD"/>
                </a:solidFill>
              </a:rPr>
              <a:t>IRUS-UK: the ingest process</a:t>
            </a:r>
          </a:p>
        </p:txBody>
      </p:sp>
      <p:sp>
        <p:nvSpPr>
          <p:cNvPr id="110" name="Shape 110"/>
          <p:cNvSpPr/>
          <p:nvPr>
            <p:ph type="body" idx="1"/>
          </p:nvPr>
        </p:nvSpPr>
        <p:spPr>
          <a:xfrm>
            <a:off x="549275" y="1600200"/>
            <a:ext cx="8042275" cy="4343400"/>
          </a:xfrm>
          <a:prstGeom prst="rect">
            <a:avLst/>
          </a:prstGeom>
        </p:spPr>
        <p:txBody>
          <a:bodyPr lIns="0" tIns="0" rIns="0" bIns="0">
            <a:normAutofit fontScale="100000" lnSpcReduction="0"/>
          </a:bodyPr>
          <a:lstStyle/>
          <a:p>
            <a:pPr lvl="0" marL="456711" indent="-456711">
              <a:lnSpc>
                <a:spcPct val="90000"/>
              </a:lnSpc>
              <a:defRPr sz="1800">
                <a:solidFill>
                  <a:srgbClr val="000000"/>
                </a:solidFill>
              </a:defRPr>
            </a:pPr>
            <a:r>
              <a:rPr sz="1700">
                <a:solidFill>
                  <a:srgbClr val="79777C"/>
                </a:solidFill>
              </a:rPr>
              <a:t>‘</a:t>
            </a:r>
            <a:r>
              <a:rPr i="1" sz="1700">
                <a:solidFill>
                  <a:srgbClr val="79777C"/>
                </a:solidFill>
              </a:rPr>
              <a:t>Information Power‘ </a:t>
            </a:r>
            <a:r>
              <a:rPr sz="1700">
                <a:solidFill>
                  <a:srgbClr val="79777C"/>
                </a:solidFill>
              </a:rPr>
              <a:t>investigation &amp; report:</a:t>
            </a:r>
            <a:endParaRPr sz="1300">
              <a:solidFill>
                <a:srgbClr val="79777C"/>
              </a:solidFill>
            </a:endParaRPr>
          </a:p>
          <a:p>
            <a:pPr lvl="1" marL="808181" indent="-458931">
              <a:lnSpc>
                <a:spcPct val="90000"/>
              </a:lnSpc>
              <a:spcBef>
                <a:spcPts val="600"/>
              </a:spcBef>
              <a:buClr>
                <a:srgbClr val="FFD915"/>
              </a:buClr>
              <a:defRPr sz="1800">
                <a:solidFill>
                  <a:srgbClr val="000000"/>
                </a:solidFill>
              </a:defRPr>
            </a:pPr>
            <a:r>
              <a:rPr sz="1500">
                <a:solidFill>
                  <a:srgbClr val="79777C"/>
                </a:solidFill>
              </a:rPr>
              <a:t>Analysed raw data collected since July 2012</a:t>
            </a:r>
            <a:endParaRPr sz="1100">
              <a:solidFill>
                <a:srgbClr val="79777C"/>
              </a:solidFill>
            </a:endParaRPr>
          </a:p>
          <a:p>
            <a:pPr lvl="1" marL="808181" indent="-458931">
              <a:lnSpc>
                <a:spcPct val="90000"/>
              </a:lnSpc>
              <a:spcBef>
                <a:spcPts val="600"/>
              </a:spcBef>
              <a:buClr>
                <a:srgbClr val="FFD915"/>
              </a:buClr>
              <a:defRPr sz="1800">
                <a:solidFill>
                  <a:srgbClr val="000000"/>
                </a:solidFill>
              </a:defRPr>
            </a:pPr>
            <a:r>
              <a:rPr sz="1500">
                <a:solidFill>
                  <a:srgbClr val="79777C"/>
                </a:solidFill>
              </a:rPr>
              <a:t>Tested the feasibility of devising algorithms to ‘dynamically’ identify unusual usage/robot activity</a:t>
            </a:r>
            <a:endParaRPr sz="1100">
              <a:solidFill>
                <a:srgbClr val="79777C"/>
              </a:solidFill>
            </a:endParaRPr>
          </a:p>
          <a:p>
            <a:pPr lvl="1" marL="808181" indent="-458931">
              <a:lnSpc>
                <a:spcPct val="90000"/>
              </a:lnSpc>
              <a:spcBef>
                <a:spcPts val="600"/>
              </a:spcBef>
              <a:buClr>
                <a:srgbClr val="FFD915"/>
              </a:buClr>
              <a:defRPr sz="1800">
                <a:solidFill>
                  <a:srgbClr val="000000"/>
                </a:solidFill>
              </a:defRPr>
            </a:pPr>
            <a:r>
              <a:rPr sz="1500">
                <a:solidFill>
                  <a:srgbClr val="79777C"/>
                </a:solidFill>
              </a:rPr>
              <a:t>Suspicious behaviour can’t necessarily be judged on the basis of one day’s usage</a:t>
            </a:r>
            <a:endParaRPr sz="1100">
              <a:solidFill>
                <a:srgbClr val="79777C"/>
              </a:solidFill>
            </a:endParaRPr>
          </a:p>
          <a:p>
            <a:pPr lvl="1" marL="808181" indent="-458931">
              <a:lnSpc>
                <a:spcPct val="90000"/>
              </a:lnSpc>
              <a:spcBef>
                <a:spcPts val="600"/>
              </a:spcBef>
              <a:buClr>
                <a:srgbClr val="FFD915"/>
              </a:buClr>
              <a:defRPr sz="1800">
                <a:solidFill>
                  <a:srgbClr val="000000"/>
                </a:solidFill>
              </a:defRPr>
            </a:pPr>
            <a:r>
              <a:rPr sz="1500">
                <a:solidFill>
                  <a:srgbClr val="79777C"/>
                </a:solidFill>
              </a:rPr>
              <a:t>Can be almost impossible to distinguish between genuine and non-genuine activity</a:t>
            </a:r>
            <a:endParaRPr sz="2000">
              <a:solidFill>
                <a:srgbClr val="79777C"/>
              </a:solidFill>
            </a:endParaRPr>
          </a:p>
          <a:p>
            <a:pPr lvl="0" marL="456711" indent="-456711">
              <a:lnSpc>
                <a:spcPct val="90000"/>
              </a:lnSpc>
              <a:defRPr sz="1800">
                <a:solidFill>
                  <a:srgbClr val="000000"/>
                </a:solidFill>
              </a:defRPr>
            </a:pPr>
            <a:r>
              <a:rPr sz="1700">
                <a:solidFill>
                  <a:srgbClr val="79777C"/>
                </a:solidFill>
              </a:rPr>
              <a:t>In each calendar month process logs daily</a:t>
            </a:r>
            <a:endParaRPr sz="1300">
              <a:solidFill>
                <a:srgbClr val="79777C"/>
              </a:solidFill>
            </a:endParaRPr>
          </a:p>
          <a:p>
            <a:pPr lvl="1" marL="808181" indent="-458931">
              <a:lnSpc>
                <a:spcPct val="90000"/>
              </a:lnSpc>
              <a:spcBef>
                <a:spcPts val="600"/>
              </a:spcBef>
              <a:buClr>
                <a:srgbClr val="FFD915"/>
              </a:buClr>
              <a:defRPr sz="1800">
                <a:solidFill>
                  <a:srgbClr val="000000"/>
                </a:solidFill>
              </a:defRPr>
            </a:pPr>
            <a:r>
              <a:rPr sz="1500">
                <a:solidFill>
                  <a:srgbClr val="79777C"/>
                </a:solidFill>
              </a:rPr>
              <a:t>Eliminate as much as we can with a quick, minimalist approach</a:t>
            </a:r>
            <a:endParaRPr sz="1100">
              <a:solidFill>
                <a:srgbClr val="79777C"/>
              </a:solidFill>
            </a:endParaRPr>
          </a:p>
          <a:p>
            <a:pPr lvl="1" marL="808181" indent="-458931">
              <a:lnSpc>
                <a:spcPct val="90000"/>
              </a:lnSpc>
              <a:spcBef>
                <a:spcPts val="600"/>
              </a:spcBef>
              <a:buClr>
                <a:srgbClr val="FFD915"/>
              </a:buClr>
              <a:defRPr sz="1800">
                <a:solidFill>
                  <a:srgbClr val="000000"/>
                </a:solidFill>
              </a:defRPr>
            </a:pPr>
            <a:r>
              <a:rPr sz="1500">
                <a:solidFill>
                  <a:srgbClr val="79777C"/>
                </a:solidFill>
              </a:rPr>
              <a:t>Insert statistics into a ‘Provisional Daily Stats’ table</a:t>
            </a:r>
            <a:endParaRPr sz="1100">
              <a:solidFill>
                <a:srgbClr val="79777C"/>
              </a:solidFill>
            </a:endParaRPr>
          </a:p>
          <a:p>
            <a:pPr lvl="0" marL="456711" indent="-456711">
              <a:lnSpc>
                <a:spcPct val="90000"/>
              </a:lnSpc>
              <a:defRPr sz="1800">
                <a:solidFill>
                  <a:srgbClr val="000000"/>
                </a:solidFill>
              </a:defRPr>
            </a:pPr>
            <a:r>
              <a:rPr sz="1700">
                <a:solidFill>
                  <a:srgbClr val="79777C"/>
                </a:solidFill>
              </a:rPr>
              <a:t>At the end of each month reprocess those provisional stats</a:t>
            </a:r>
            <a:endParaRPr sz="1300">
              <a:solidFill>
                <a:srgbClr val="79777C"/>
              </a:solidFill>
            </a:endParaRPr>
          </a:p>
          <a:p>
            <a:pPr lvl="1" marL="808181" indent="-458931">
              <a:lnSpc>
                <a:spcPct val="90000"/>
              </a:lnSpc>
              <a:spcBef>
                <a:spcPts val="600"/>
              </a:spcBef>
              <a:buClr>
                <a:srgbClr val="FFD915"/>
              </a:buClr>
              <a:defRPr sz="1800">
                <a:solidFill>
                  <a:srgbClr val="000000"/>
                </a:solidFill>
              </a:defRPr>
            </a:pPr>
            <a:r>
              <a:rPr sz="1500">
                <a:solidFill>
                  <a:srgbClr val="79777C"/>
                </a:solidFill>
              </a:rPr>
              <a:t>Apply more comprehensive, sophisticated filtering</a:t>
            </a:r>
            <a:endParaRPr sz="1100">
              <a:solidFill>
                <a:srgbClr val="79777C"/>
              </a:solidFill>
            </a:endParaRPr>
          </a:p>
          <a:p>
            <a:pPr lvl="1" marL="808181" indent="-458931">
              <a:lnSpc>
                <a:spcPct val="90000"/>
              </a:lnSpc>
              <a:spcBef>
                <a:spcPts val="600"/>
              </a:spcBef>
              <a:buClr>
                <a:srgbClr val="FFD915"/>
              </a:buClr>
              <a:defRPr sz="1800">
                <a:solidFill>
                  <a:srgbClr val="000000"/>
                </a:solidFill>
              </a:defRPr>
            </a:pPr>
            <a:r>
              <a:rPr sz="1500">
                <a:solidFill>
                  <a:srgbClr val="79777C"/>
                </a:solidFill>
              </a:rPr>
              <a:t>Load the restated stats into the permanent daily stats table</a:t>
            </a:r>
            <a:endParaRPr sz="1100">
              <a:solidFill>
                <a:srgbClr val="79777C"/>
              </a:solidFill>
            </a:endParaRPr>
          </a:p>
          <a:p>
            <a:pPr lvl="1" marL="808181" indent="-458931">
              <a:lnSpc>
                <a:spcPct val="90000"/>
              </a:lnSpc>
              <a:spcBef>
                <a:spcPts val="600"/>
              </a:spcBef>
              <a:buClr>
                <a:srgbClr val="FFD915"/>
              </a:buClr>
              <a:defRPr sz="1800">
                <a:solidFill>
                  <a:srgbClr val="000000"/>
                </a:solidFill>
              </a:defRPr>
            </a:pPr>
            <a:r>
              <a:rPr sz="1500">
                <a:solidFill>
                  <a:srgbClr val="79777C"/>
                </a:solidFill>
              </a:rPr>
              <a:t>Empty the provisional table ready for the next month</a:t>
            </a:r>
          </a:p>
        </p:txBody>
      </p:sp>
      <p:pic>
        <p:nvPicPr>
          <p:cNvPr id="111" name="image5.png" descr="Jisc logo"/>
          <p:cNvPicPr/>
          <p:nvPr/>
        </p:nvPicPr>
        <p:blipFill>
          <a:blip r:embed="rId2">
            <a:extLst/>
          </a:blip>
          <a:stretch>
            <a:fillRect/>
          </a:stretch>
        </p:blipFill>
        <p:spPr>
          <a:xfrm>
            <a:off x="4067944" y="6165304"/>
            <a:ext cx="581025" cy="32385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title"/>
          </p:nvPr>
        </p:nvSpPr>
        <p:spPr>
          <a:xfrm>
            <a:off x="549275" y="333374"/>
            <a:ext cx="8042275" cy="1008064"/>
          </a:xfrm>
          <a:prstGeom prst="rect">
            <a:avLst/>
          </a:prstGeom>
        </p:spPr>
        <p:txBody>
          <a:bodyPr lIns="0" tIns="0" rIns="0" bIns="0">
            <a:normAutofit fontScale="100000" lnSpcReduction="0"/>
          </a:bodyPr>
          <a:lstStyle>
            <a:lvl1pPr>
              <a:defRPr u="sng">
                <a:uFill>
                  <a:solidFill>
                    <a:srgbClr val="16B4CD"/>
                  </a:solidFill>
                </a:uFill>
                <a:hlinkClick r:id="rId3" invalidUrl="" action="" tgtFrame="" tooltip="" history="1" highlightClick="0" endSnd="0"/>
              </a:defRPr>
            </a:lvl1pPr>
          </a:lstStyle>
          <a:p>
            <a:pPr lvl="0">
              <a:defRPr b="0" sz="1800" u="none">
                <a:solidFill>
                  <a:srgbClr val="000000"/>
                </a:solidFill>
                <a:uFillTx/>
              </a:defRPr>
            </a:pPr>
            <a:r>
              <a:rPr b="1" sz="3200" u="sng">
                <a:solidFill>
                  <a:srgbClr val="16B4CD"/>
                </a:solidFill>
                <a:uFill>
                  <a:solidFill>
                    <a:srgbClr val="16B4CD"/>
                  </a:solidFill>
                </a:uFill>
                <a:hlinkClick r:id="rId3" invalidUrl="" action="" tgtFrame="" tooltip="" history="1" highlightClick="0" endSnd="0"/>
              </a:rPr>
              <a:t>IRUS-UK: Overall Summary</a:t>
            </a:r>
          </a:p>
        </p:txBody>
      </p:sp>
      <p:pic>
        <p:nvPicPr>
          <p:cNvPr id="114" name="image5.png" descr="Jisc logo"/>
          <p:cNvPicPr/>
          <p:nvPr/>
        </p:nvPicPr>
        <p:blipFill>
          <a:blip r:embed="rId4">
            <a:extLst/>
          </a:blip>
          <a:stretch>
            <a:fillRect/>
          </a:stretch>
        </p:blipFill>
        <p:spPr>
          <a:xfrm>
            <a:off x="4067944" y="6165304"/>
            <a:ext cx="581025" cy="323850"/>
          </a:xfrm>
          <a:prstGeom prst="rect">
            <a:avLst/>
          </a:prstGeom>
          <a:ln w="12700">
            <a:miter lim="400000"/>
          </a:ln>
        </p:spPr>
      </p:pic>
      <p:sp>
        <p:nvSpPr>
          <p:cNvPr id="115" name="Shape 115"/>
          <p:cNvSpPr/>
          <p:nvPr/>
        </p:nvSpPr>
        <p:spPr>
          <a:xfrm>
            <a:off x="8244407" y="188639"/>
            <a:ext cx="720081"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16B4CD"/>
                </a:solidFill>
                <a:uFill>
                  <a:solidFill>
                    <a:srgbClr val="16B4CD"/>
                  </a:solidFill>
                </a:uFill>
                <a:latin typeface="Arial"/>
                <a:ea typeface="Arial"/>
                <a:cs typeface="Arial"/>
                <a:sym typeface="Arial"/>
                <a:hlinkClick r:id="rId5" invalidUrl="" action="ppaction://hlinksldjump" tgtFrame="" tooltip="" history="1" highlightClick="0" endSnd="0"/>
              </a:defRPr>
            </a:lvl1pPr>
          </a:lstStyle>
          <a:p>
            <a:pPr lvl="0">
              <a:defRPr u="none">
                <a:solidFill>
                  <a:srgbClr val="000000"/>
                </a:solidFill>
                <a:uFillTx/>
              </a:defRPr>
            </a:pPr>
            <a:r>
              <a:rPr u="sng">
                <a:solidFill>
                  <a:srgbClr val="16B4CD"/>
                </a:solidFill>
                <a:uFill>
                  <a:solidFill>
                    <a:srgbClr val="16B4CD"/>
                  </a:solidFill>
                </a:uFill>
                <a:hlinkClick r:id="" invalidUrl="" action="ppaction://hlinksldjump" tgtFrame="" tooltip="" history="1" highlightClick="0" endSnd="0"/>
              </a:rPr>
              <a:t>SKIP</a:t>
            </a:r>
          </a:p>
        </p:txBody>
      </p:sp>
      <p:pic>
        <p:nvPicPr>
          <p:cNvPr id="116" name="Screenshot 2014-07-29 00.58.01.png"/>
          <p:cNvPicPr/>
          <p:nvPr/>
        </p:nvPicPr>
        <p:blipFill>
          <a:blip r:embed="rId6">
            <a:extLst/>
          </a:blip>
          <a:stretch>
            <a:fillRect/>
          </a:stretch>
        </p:blipFill>
        <p:spPr>
          <a:xfrm>
            <a:off x="1027000" y="1701783"/>
            <a:ext cx="7089999" cy="4103722"/>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313032"/>
      </a:dk1>
      <a:lt1>
        <a:srgbClr val="1A3202"/>
      </a:lt1>
      <a:dk2>
        <a:srgbClr val="A7A7A7"/>
      </a:dk2>
      <a:lt2>
        <a:srgbClr val="535353"/>
      </a:lt2>
      <a:accent1>
        <a:srgbClr val="16B4CD"/>
      </a:accent1>
      <a:accent2>
        <a:srgbClr val="F8A131"/>
      </a:accent2>
      <a:accent3>
        <a:srgbClr val="DB0F46"/>
      </a:accent3>
      <a:accent4>
        <a:srgbClr val="12998B"/>
      </a:accent4>
      <a:accent5>
        <a:srgbClr val="A9278D"/>
      </a:accent5>
      <a:accent6>
        <a:srgbClr val="CFDC1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25400" dir="5400000">
              <a:srgbClr val="000000">
                <a:alpha val="40000"/>
              </a:srgbClr>
            </a:outerShdw>
          </a:effectLst>
        </a:effectStyle>
        <a:effectStyle>
          <a:effectLst>
            <a:outerShdw sx="100000" sy="100000" kx="0" ky="0" algn="b" rotWithShape="0" blurRad="63500" dist="25400" dir="540000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16B4CD"/>
          </a:solidFill>
          <a:prstDash val="solid"/>
          <a:bevel/>
        </a:ln>
        <a:effectLst>
          <a:outerShdw sx="100000" sy="100000" kx="0" ky="0" algn="b" rotWithShape="0" blurRad="63500" dist="25400" dir="5400000">
            <a:srgbClr val="000000">
              <a:alpha val="40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13032"/>
            </a:solidFill>
            <a:effectLst/>
            <a:uFillTx/>
            <a:latin typeface="News Gothic MT"/>
            <a:ea typeface="News Gothic MT"/>
            <a:cs typeface="News Gothic MT"/>
            <a:sym typeface="News Gothic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16B4CD"/>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13032"/>
            </a:solidFill>
            <a:effectLst/>
            <a:uFillTx/>
            <a:latin typeface="News Gothic MT"/>
            <a:ea typeface="News Gothic MT"/>
            <a:cs typeface="News Gothic MT"/>
            <a:sym typeface="News Gothic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16B4CD"/>
      </a:accent1>
      <a:accent2>
        <a:srgbClr val="F8A131"/>
      </a:accent2>
      <a:accent3>
        <a:srgbClr val="DB0F46"/>
      </a:accent3>
      <a:accent4>
        <a:srgbClr val="12998B"/>
      </a:accent4>
      <a:accent5>
        <a:srgbClr val="A9278D"/>
      </a:accent5>
      <a:accent6>
        <a:srgbClr val="CFDC1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25400" dir="5400000">
              <a:srgbClr val="000000">
                <a:alpha val="40000"/>
              </a:srgbClr>
            </a:outerShdw>
          </a:effectLst>
        </a:effectStyle>
        <a:effectStyle>
          <a:effectLst>
            <a:outerShdw sx="100000" sy="100000" kx="0" ky="0" algn="b" rotWithShape="0" blurRad="63500" dist="25400" dir="540000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16B4CD"/>
          </a:solidFill>
          <a:prstDash val="solid"/>
          <a:bevel/>
        </a:ln>
        <a:effectLst>
          <a:outerShdw sx="100000" sy="100000" kx="0" ky="0" algn="b" rotWithShape="0" blurRad="63500" dist="25400" dir="5400000">
            <a:srgbClr val="000000">
              <a:alpha val="40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13032"/>
            </a:solidFill>
            <a:effectLst/>
            <a:uFillTx/>
            <a:latin typeface="News Gothic MT"/>
            <a:ea typeface="News Gothic MT"/>
            <a:cs typeface="News Gothic MT"/>
            <a:sym typeface="News Gothic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16B4CD"/>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13032"/>
            </a:solidFill>
            <a:effectLst/>
            <a:uFillTx/>
            <a:latin typeface="News Gothic MT"/>
            <a:ea typeface="News Gothic MT"/>
            <a:cs typeface="News Gothic MT"/>
            <a:sym typeface="News Gothic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