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61" r:id="rId4"/>
    <p:sldId id="260" r:id="rId5"/>
    <p:sldId id="283" r:id="rId6"/>
    <p:sldId id="263" r:id="rId7"/>
    <p:sldId id="273" r:id="rId8"/>
    <p:sldId id="279" r:id="rId9"/>
    <p:sldId id="274" r:id="rId10"/>
    <p:sldId id="280" r:id="rId11"/>
    <p:sldId id="281" r:id="rId12"/>
    <p:sldId id="277" r:id="rId13"/>
    <p:sldId id="282" r:id="rId14"/>
    <p:sldId id="275" r:id="rId15"/>
    <p:sldId id="284" r:id="rId16"/>
    <p:sldId id="276" r:id="rId17"/>
    <p:sldId id="286" r:id="rId18"/>
    <p:sldId id="287" r:id="rId19"/>
    <p:sldId id="288" r:id="rId20"/>
    <p:sldId id="289" r:id="rId21"/>
    <p:sldId id="290" r:id="rId22"/>
    <p:sldId id="285" r:id="rId23"/>
    <p:sldId id="269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817"/>
    <a:srgbClr val="FFD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2754" autoAdjust="0"/>
  </p:normalViewPr>
  <p:slideViewPr>
    <p:cSldViewPr>
      <p:cViewPr>
        <p:scale>
          <a:sx n="77" d="100"/>
          <a:sy n="77" d="100"/>
        </p:scale>
        <p:origin x="-135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FC7727-724D-4EFE-BBBC-B04FA434D9BC}" type="datetimeFigureOut">
              <a:rPr lang="en-US"/>
              <a:pPr>
                <a:defRPr/>
              </a:pPr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ACBB23-4E02-48F8-BE71-43A88C352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54B2A6-B98F-44FE-A548-BFBAC4ED3501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AF2091-D1BF-4ADE-BB2A-6DC363B7B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RepNet</a:t>
            </a:r>
            <a:r>
              <a:rPr lang="en-GB" dirty="0" smtClean="0"/>
              <a:t> = Infrastructure support for UK IRs funded by </a:t>
            </a:r>
            <a:r>
              <a:rPr lang="en-GB" dirty="0" err="1" smtClean="0"/>
              <a:t>Jisc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Very much a collaborative development – for &amp; of the community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IRUS-UK – same team who brought you JUSP</a:t>
            </a:r>
          </a:p>
          <a:p>
            <a:pPr eaLnBrk="1" hangingPunct="1"/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Won’t go into PIRUS2 – was well publicised when completed - see project web site.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Proved technical feasibility, but highlighted some</a:t>
            </a:r>
            <a:r>
              <a:rPr lang="en-GB" baseline="0" dirty="0" smtClean="0"/>
              <a:t> </a:t>
            </a:r>
            <a:r>
              <a:rPr lang="en-GB" dirty="0" smtClean="0"/>
              <a:t>concerns for</a:t>
            </a:r>
            <a:r>
              <a:rPr lang="en-GB" baseline="0" dirty="0" smtClean="0"/>
              <a:t> (some) Publishers.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Easier to start with IR community.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3CBF30-0C38-486E-9C12-A14AD9812156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National or other aggrgate level.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Benchmarking/profiling/reporting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Reduce duplicated effort!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749E4-50CC-442E-ACBC-464D020B5B21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Drew on expertise of involvement with: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Knowledge Exchange w/shops &amp; recommendations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Drew on: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MESUR project especially (</a:t>
            </a:r>
            <a:r>
              <a:rPr lang="en-GB" dirty="0" err="1" smtClean="0"/>
              <a:t>Bollen</a:t>
            </a:r>
            <a:r>
              <a:rPr lang="en-GB" dirty="0" smtClean="0"/>
              <a:t> &amp; van de </a:t>
            </a:r>
            <a:r>
              <a:rPr lang="en-GB" dirty="0" err="1" smtClean="0"/>
              <a:t>Sempel</a:t>
            </a:r>
            <a:r>
              <a:rPr lang="en-GB" dirty="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Kept ‘pushed data’ to minimum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Dspace</a:t>
            </a:r>
            <a:r>
              <a:rPr lang="en-GB" dirty="0" smtClean="0"/>
              <a:t> patches – @Mire, Belgium (v1.8, v3.*)</a:t>
            </a:r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ePrints</a:t>
            </a:r>
            <a:r>
              <a:rPr lang="en-GB" dirty="0" smtClean="0"/>
              <a:t> – Tim Brody, </a:t>
            </a:r>
            <a:r>
              <a:rPr lang="en-GB" dirty="0" err="1" smtClean="0"/>
              <a:t>Soton</a:t>
            </a:r>
            <a:r>
              <a:rPr lang="en-GB" dirty="0" smtClean="0"/>
              <a:t> (v 3.*)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Fedora – coding required at each IR (Ben </a:t>
            </a:r>
            <a:r>
              <a:rPr lang="en-GB" dirty="0" err="1" smtClean="0"/>
              <a:t>O’Steen</a:t>
            </a:r>
            <a:r>
              <a:rPr lang="en-GB" dirty="0" smtClean="0"/>
              <a:t> wrote daemon &amp; implemented for Oxford University as part of PIRUS2)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74297A-9FE1-4802-9F7B-71C1312C2553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Just send Id &amp; some other data agreed in KE guidelines.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URL_VER: </a:t>
            </a:r>
            <a:r>
              <a:rPr lang="en-GB" dirty="0" err="1" smtClean="0"/>
              <a:t>OpenURL</a:t>
            </a:r>
            <a:r>
              <a:rPr lang="en-GB" dirty="0" smtClean="0"/>
              <a:t> standard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URL_TIM: Timestamp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REQ_ID: Client IP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REQ_DAT: User Agent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RFT_ARTNUM: Object Id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SVC_FORMAT: MIME type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RFR_ID: Source IR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0FA1C4-0774-44D0-9F91-3760BD2A9FA5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3 Step process – (‘</a:t>
            </a:r>
            <a:r>
              <a:rPr lang="en-GB" dirty="0" err="1" smtClean="0"/>
              <a:t>Gimme</a:t>
            </a:r>
            <a:r>
              <a:rPr lang="en-GB" dirty="0" smtClean="0"/>
              <a:t> 3 Steps’ </a:t>
            </a:r>
            <a:r>
              <a:rPr lang="en-GB" dirty="0" err="1" smtClean="0"/>
              <a:t>Lynryd</a:t>
            </a:r>
            <a:r>
              <a:rPr lang="en-GB" dirty="0" smtClean="0"/>
              <a:t> </a:t>
            </a:r>
            <a:r>
              <a:rPr lang="en-GB" dirty="0" err="1" smtClean="0"/>
              <a:t>Skynryd</a:t>
            </a:r>
            <a:r>
              <a:rPr lang="en-GB" dirty="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Step 3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 repository item types to a smaller IRUS-UK item type list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Can include finding DOI from </a:t>
            </a:r>
            <a:r>
              <a:rPr lang="en-GB" dirty="0" err="1" smtClean="0"/>
              <a:t>CrossRef</a:t>
            </a:r>
            <a:r>
              <a:rPr lang="en-GB" dirty="0" smtClean="0"/>
              <a:t> &amp; providing to IR to supplement metadata – loads of other possibilities for IR metadata enrichment.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(In spirit of </a:t>
            </a:r>
            <a:r>
              <a:rPr lang="en-GB" dirty="0" err="1" smtClean="0"/>
              <a:t>Hitchiker’s</a:t>
            </a:r>
            <a:r>
              <a:rPr lang="en-GB" dirty="0" smtClean="0"/>
              <a:t> Guide to the Universe)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There is a Step 4 every month to package-up into familiar time slice.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1A5A8-35CD-47FD-AC9F-AB7D824648A1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2091-D1BF-4ADE-BB2A-6DC363B7BE7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3" y="1196975"/>
            <a:ext cx="7775575" cy="36115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noFill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48149"/>
            <a:ext cx="6498158" cy="1724867"/>
          </a:xfrm>
          <a:ln>
            <a:noFill/>
          </a:ln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64487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B906-1586-46F8-9BB2-CF099113720C}" type="datetimeFigureOut">
              <a:rPr lang="en-GB"/>
              <a:pPr>
                <a:defRPr/>
              </a:pPr>
              <a:t>29/11/2013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0D6370-0C9A-4ED2-8C97-6D2CCDF7F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4BFCE7-F30C-465B-A3A3-E0AF824AB8A3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C8EFB1-6A8C-4D11-BF60-37B75B266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CA565-960A-4966-8F4E-83C1D7ED1F74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9E49BA-00AC-41F9-ABA3-35F4E33FC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1F7631-89A5-4B09-867F-D1E40E610C2F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C43479-FE84-4C8A-B8CE-47CBC0327B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04025" y="6237288"/>
            <a:ext cx="1814513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accent1"/>
                </a:solidFill>
                <a:latin typeface="+mn-lt"/>
                <a:cs typeface="+mn-cs"/>
              </a:rPr>
              <a:t>irus.mimas.ac.uk</a:t>
            </a:r>
            <a:endParaRPr lang="en-GB" sz="10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5" name="Picture 4" descr="IRUS-UK-Logo-Smal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1658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SzPct val="100000"/>
              <a:defRPr/>
            </a:lvl1pPr>
            <a:lvl2pPr>
              <a:buClr>
                <a:srgbClr val="FFD915"/>
              </a:buClr>
              <a:buSzPct val="100000"/>
              <a:defRPr/>
            </a:lvl2pPr>
            <a:lvl3pPr>
              <a:buClr>
                <a:schemeClr val="accent6"/>
              </a:buClr>
              <a:buSzPct val="100000"/>
              <a:defRPr/>
            </a:lvl3pPr>
            <a:lvl4pPr>
              <a:buClr>
                <a:srgbClr val="82B817"/>
              </a:buClr>
              <a:buSzPct val="100000"/>
              <a:defRPr/>
            </a:lvl4pPr>
            <a:lvl5pPr>
              <a:buClr>
                <a:schemeClr val="accent4"/>
              </a:buClr>
              <a:buSzPct val="100000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97B76F-87B4-423B-B50A-D627C0393F07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A38DF4-D03E-40FB-9594-B6E2CD261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32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90A72B-9CDA-4CCA-A9FC-7AC436013CD9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272664-610C-4257-BEAF-3BF52E41B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D64E5C-FEC6-4F93-82BE-8B2104D4C269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EF9F8F-5AAE-4BEA-9590-64899FFB9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D4F1AE-D62F-44E4-AD89-7970D643E88B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2B817C-AD5E-4DF4-B01F-3E019C112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6216DE-72E0-43F9-85F1-CB3A297EC0A9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AE3C58-B200-4D3A-8FBD-E4C496709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A4B0E-A5ED-4E6F-A63F-CC5308B70CF2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E01841-6303-456E-B0BE-344A0ECCE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3" y="627538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A3861C-30C3-4BCC-A88C-869317B6EA87}" type="datetimeFigureOut">
              <a:rPr lang="en-GB"/>
              <a:pPr>
                <a:defRPr/>
              </a:pPr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9DEBD5-485F-4FCA-86BF-8AC46DC8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333375"/>
            <a:ext cx="8042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110000"/>
        <a:buFont typeface="Wingdings 2" pitchFamily="18" charset="2"/>
        <a:buChar char=""/>
        <a:defRPr sz="1600" kern="1200">
          <a:solidFill>
            <a:srgbClr val="79777C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12998B"/>
        </a:buClr>
        <a:buSzPct val="110000"/>
        <a:buFont typeface="Wingdings 2" pitchFamily="18" charset="2"/>
        <a:buChar char=""/>
        <a:defRPr sz="1400" kern="1200">
          <a:solidFill>
            <a:srgbClr val="79777C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CFDC1B"/>
        </a:buClr>
        <a:buSzPct val="110000"/>
        <a:buFont typeface="Wingdings 2" pitchFamily="18" charset="2"/>
        <a:buChar char=""/>
        <a:defRPr sz="1400" kern="1200">
          <a:solidFill>
            <a:srgbClr val="79777C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10879A"/>
        </a:buClr>
        <a:buSzPct val="110000"/>
        <a:buFont typeface="Wingdings 2" pitchFamily="18" charset="2"/>
        <a:buChar char=""/>
        <a:defRPr sz="1200" kern="1200">
          <a:solidFill>
            <a:srgbClr val="79777C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6DCEF"/>
        </a:buClr>
        <a:buSzPct val="110000"/>
        <a:buFont typeface="Wingdings 2" pitchFamily="18" charset="2"/>
        <a:buChar char=""/>
        <a:defRPr sz="1200" kern="1200">
          <a:solidFill>
            <a:srgbClr val="79777C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counter.org/documents/COUNTER_robot_txt_list_Jan_2011.txt" TargetMode="External"/><Relationship Id="rId2" Type="http://schemas.openxmlformats.org/officeDocument/2006/relationships/hyperlink" Target="http://www.irus.mimas.ac.uk/new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us.mimas.ac.uk/new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nfieldlibrary.cranfield.ac.uk/pirus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us.mimas.ac.uk/" TargetMode="External"/><Relationship Id="rId2" Type="http://schemas.openxmlformats.org/officeDocument/2006/relationships/hyperlink" Target="mailto:irus@mimas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rus.mimas.ac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388" y="3789363"/>
            <a:ext cx="6499225" cy="427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Making scholarly statistics count in UK repositories</a:t>
            </a:r>
            <a:endParaRPr lang="en-GB" dirty="0"/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1258888" y="5013325"/>
            <a:ext cx="6553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246888"/>
          <a:lstStyle/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GB" dirty="0">
                <a:solidFill>
                  <a:schemeClr val="accent1"/>
                </a:solidFill>
                <a:latin typeface="News Gothic MT"/>
              </a:rPr>
              <a:t>Ross MacIntyre, Mimas, The University of Manchester</a:t>
            </a:r>
          </a:p>
          <a:p>
            <a:pPr algn="ctr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GB" dirty="0" smtClean="0">
                <a:solidFill>
                  <a:schemeClr val="accent1"/>
                </a:solidFill>
                <a:latin typeface="News Gothic MT"/>
              </a:rPr>
              <a:t>December</a:t>
            </a:r>
            <a:r>
              <a:rPr lang="en-GB" dirty="0" smtClean="0">
                <a:solidFill>
                  <a:schemeClr val="accent1"/>
                </a:solidFill>
                <a:latin typeface="News Gothic MT"/>
              </a:rPr>
              <a:t> </a:t>
            </a:r>
            <a:r>
              <a:rPr lang="en-GB" dirty="0">
                <a:solidFill>
                  <a:schemeClr val="accent1"/>
                </a:solidFill>
                <a:latin typeface="News Gothic MT"/>
              </a:rPr>
              <a:t>2013</a:t>
            </a: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1916113"/>
            <a:ext cx="4387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IRUS-UK: Item Type &lt;-&gt;IR: Item Type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IRUS-UK: DOI Summary Stats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Title/Author Search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IRUS-UK: Ingest Summary Stats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IRUS-UK: IR1 Report LSE </a:t>
            </a:r>
            <a:r>
              <a:rPr lang="en-GB" dirty="0" smtClean="0"/>
              <a:t>Sep-Oct</a:t>
            </a:r>
            <a:r>
              <a:rPr lang="en-GB" dirty="0" smtClean="0"/>
              <a:t> </a:t>
            </a:r>
            <a:r>
              <a:rPr lang="en-GB" dirty="0" smtClean="0"/>
              <a:t>2013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</a:t>
            </a:r>
            <a:r>
              <a:rPr lang="en-GB" dirty="0" smtClean="0"/>
              <a:t>ETD1 </a:t>
            </a:r>
            <a:r>
              <a:rPr lang="en-GB" dirty="0" smtClean="0"/>
              <a:t>Report Sep-Oct 2013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White Rose </a:t>
            </a:r>
            <a:r>
              <a:rPr lang="en-GB" dirty="0" err="1" smtClean="0"/>
              <a:t>Etheses</a:t>
            </a:r>
            <a:r>
              <a:rPr lang="en-GB" dirty="0" smtClean="0"/>
              <a:t> Online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IRUS-UK: CAR1 Report </a:t>
            </a:r>
            <a:r>
              <a:rPr lang="en-GB" dirty="0" smtClean="0"/>
              <a:t>Jul-Aug 2012</a:t>
            </a:r>
            <a:endParaRPr lang="en-GB" dirty="0" smtClean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IRUS-UK: the old ingest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existing ingest process has been described in detail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previously, see :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://www.irus.mimas.ac.uk/news/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key point is to apply the COUNTER Code of Practice to filter out robots and double clicks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However the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COUNTER Robot Exclusion list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specified only as a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*minimum requirement*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more can be done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We’ve added additional filters to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 more user agents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Apply a  simple threshold for ‘overactive’  IP addresses</a:t>
            </a:r>
          </a:p>
          <a:p>
            <a:pPr marL="349250" lvl="1" indent="-34925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Substantially better, but we’re still not </a:t>
            </a: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satisfied - w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need a more sophisticated filtering system</a:t>
            </a:r>
            <a:r>
              <a:rPr lang="en-GB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IRUS-UK: the new ingest process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commissioned Information Power to: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Analyse raw data we’ve collected since July 2012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 smtClean="0"/>
              <a:t>Test the feasibility of devising a set of algorithms that would ‘dynamically’ identify and filter out unusual usage/robot activity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report on that work is available from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http://www.irus.mimas.ac.uk/news/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GB" sz="2000" dirty="0" smtClean="0"/>
              <a:t>Key findings from the work are</a:t>
            </a:r>
          </a:p>
          <a:p>
            <a:pPr lvl="1">
              <a:defRPr/>
            </a:pPr>
            <a:r>
              <a:rPr lang="en-GB" sz="1800" dirty="0" smtClean="0"/>
              <a:t>Suspicious behaviour can’t necessarily be judged on the basis of one day’s usage records or a month’s.</a:t>
            </a:r>
          </a:p>
          <a:p>
            <a:pPr lvl="1">
              <a:defRPr/>
            </a:pPr>
            <a:r>
              <a:rPr lang="en-GB" sz="1800" dirty="0" smtClean="0"/>
              <a:t>At certain levels of activity machine/non-genuine usage is practically indistinguishable from genuine human activity.</a:t>
            </a:r>
          </a:p>
          <a:p>
            <a:pPr>
              <a:defRPr/>
            </a:pPr>
            <a:r>
              <a:rPr lang="en-GB" sz="2000" dirty="0" smtClean="0"/>
              <a:t> Going forward, we will </a:t>
            </a:r>
            <a:endParaRPr lang="en-GB" sz="2000" dirty="0" smtClean="0"/>
          </a:p>
          <a:p>
            <a:pPr lvl="1">
              <a:defRPr/>
            </a:pPr>
            <a:r>
              <a:rPr lang="en-GB" sz="1800" dirty="0" smtClean="0"/>
              <a:t>test </a:t>
            </a:r>
            <a:r>
              <a:rPr lang="en-GB" sz="1800" dirty="0" smtClean="0"/>
              <a:t>out and experiment with the new dynamic </a:t>
            </a:r>
            <a:r>
              <a:rPr lang="en-GB" sz="1800" dirty="0" smtClean="0"/>
              <a:t>filtering</a:t>
            </a:r>
          </a:p>
          <a:p>
            <a:pPr lvl="1">
              <a:defRPr/>
            </a:pPr>
            <a:r>
              <a:rPr lang="en-GB" sz="1800" dirty="0" smtClean="0"/>
              <a:t>e</a:t>
            </a:r>
            <a:r>
              <a:rPr lang="en-GB" sz="1800" dirty="0" smtClean="0"/>
              <a:t>ngage with user community </a:t>
            </a:r>
            <a:endParaRPr lang="en-GB" sz="1800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dirty="0" smtClean="0"/>
              <a:t>IRUS-UK: the new ingest process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>
              <a:defRPr/>
            </a:pPr>
            <a:r>
              <a:rPr lang="en-GB" sz="2000" dirty="0" smtClean="0"/>
              <a:t>As a service, we have to be pragmatic so we will go for a ‘best result for least effort’ approach.</a:t>
            </a:r>
          </a:p>
          <a:p>
            <a:pPr>
              <a:defRPr/>
            </a:pPr>
            <a:r>
              <a:rPr lang="en-GB" sz="2000" dirty="0" smtClean="0"/>
              <a:t>In each calendar month we will process logs daily</a:t>
            </a:r>
          </a:p>
          <a:p>
            <a:pPr lvl="1">
              <a:defRPr/>
            </a:pPr>
            <a:r>
              <a:rPr lang="en-GB" sz="1800" dirty="0" smtClean="0"/>
              <a:t>eliminate as much as we can with a quick, minimalist approach</a:t>
            </a:r>
          </a:p>
          <a:p>
            <a:pPr lvl="1">
              <a:defRPr/>
            </a:pPr>
            <a:r>
              <a:rPr lang="en-GB" sz="1800" dirty="0" smtClean="0"/>
              <a:t>insert statistics into a ‘Provisional Daily Stats’ table</a:t>
            </a:r>
          </a:p>
          <a:p>
            <a:pPr>
              <a:defRPr/>
            </a:pPr>
            <a:r>
              <a:rPr lang="en-GB" sz="2000" dirty="0" smtClean="0"/>
              <a:t>At the end of each month we will reprocess those provisional stats</a:t>
            </a:r>
          </a:p>
          <a:p>
            <a:pPr lvl="1">
              <a:defRPr/>
            </a:pPr>
            <a:r>
              <a:rPr lang="en-GB" sz="1800" dirty="0" smtClean="0"/>
              <a:t>Apply more comprehensive, sophisticated filtering</a:t>
            </a:r>
          </a:p>
          <a:p>
            <a:pPr lvl="1">
              <a:defRPr/>
            </a:pPr>
            <a:r>
              <a:rPr lang="en-GB" sz="1800" dirty="0" smtClean="0"/>
              <a:t>load the restated stats into the permanent daily stats table</a:t>
            </a:r>
          </a:p>
          <a:p>
            <a:pPr lvl="1">
              <a:defRPr/>
            </a:pPr>
            <a:r>
              <a:rPr lang="en-GB" sz="1800" dirty="0" smtClean="0"/>
              <a:t>empty the provisional table ready for the next month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We can’t ever get to perfection in open web environment but, by the time we’re done, we will be producing </a:t>
            </a:r>
            <a:r>
              <a:rPr lang="en-GB" sz="2000" i="1" dirty="0" smtClean="0"/>
              <a:t>‘the best wrong stats in town’ </a:t>
            </a:r>
            <a:endParaRPr lang="en-GB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Funded by </a:t>
            </a:r>
            <a:r>
              <a:rPr lang="en-GB" dirty="0" err="1" smtClean="0"/>
              <a:t>Jisc</a:t>
            </a:r>
            <a:r>
              <a:rPr lang="en-GB" dirty="0" smtClean="0"/>
              <a:t> </a:t>
            </a:r>
            <a:r>
              <a:rPr lang="en-GB" dirty="0" smtClean="0"/>
              <a:t>– two years</a:t>
            </a:r>
            <a:endParaRPr lang="en-GB" dirty="0" smtClean="0"/>
          </a:p>
          <a:p>
            <a:pPr eaLnBrk="1" hangingPunct="1"/>
            <a:r>
              <a:rPr lang="en-GB" dirty="0" smtClean="0"/>
              <a:t>Project Team Members:</a:t>
            </a:r>
          </a:p>
          <a:p>
            <a:pPr lvl="1" eaLnBrk="1" hangingPunct="1"/>
            <a:r>
              <a:rPr lang="en-GB" dirty="0" smtClean="0"/>
              <a:t>Mimas, The University of Manchester – Project &amp; Service Management &amp; Host </a:t>
            </a:r>
          </a:p>
          <a:p>
            <a:pPr lvl="1" eaLnBrk="1" hangingPunct="1"/>
            <a:r>
              <a:rPr lang="en-GB" dirty="0" err="1" smtClean="0"/>
              <a:t>Cranfield</a:t>
            </a:r>
            <a:r>
              <a:rPr lang="en-GB" dirty="0" smtClean="0"/>
              <a:t> University - Development</a:t>
            </a:r>
          </a:p>
          <a:p>
            <a:pPr lvl="1" eaLnBrk="1" hangingPunct="1"/>
            <a:r>
              <a:rPr lang="en-GB" dirty="0" err="1" smtClean="0"/>
              <a:t>EvidenceBase</a:t>
            </a:r>
            <a:r>
              <a:rPr lang="en-GB" dirty="0" smtClean="0"/>
              <a:t>, Birmingham City University – User Engagement &amp; Evaluation</a:t>
            </a:r>
          </a:p>
          <a:p>
            <a:pPr eaLnBrk="1" hangingPunct="1"/>
            <a:r>
              <a:rPr lang="en-GB" dirty="0" smtClean="0"/>
              <a:t>Outcome of PIRUS2 (Publisher and Institution Repository Usage Statistics) </a:t>
            </a:r>
          </a:p>
          <a:p>
            <a:pPr lvl="1" eaLnBrk="1" hangingPunct="1"/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http://www.cranfieldlibrary.cranfield.ac.uk/pirus2/</a:t>
            </a:r>
            <a:endParaRPr lang="en-GB" dirty="0" smtClean="0"/>
          </a:p>
          <a:p>
            <a:pPr lvl="1" eaLnBrk="1" hangingPunct="1"/>
            <a:r>
              <a:rPr lang="en-GB" dirty="0" smtClean="0"/>
              <a:t>Aimed to develop a global standard to enable the recording, reporting and consolidation of online usage statistics for individual journal articles hosted by IRs, Publishers and others</a:t>
            </a:r>
          </a:p>
          <a:p>
            <a:pPr lvl="1" eaLnBrk="1" hangingPunct="1"/>
            <a:r>
              <a:rPr lang="en-GB" dirty="0" smtClean="0"/>
              <a:t>Proved it was *technically feasible*, but (initially) easier without ‘P’</a:t>
            </a:r>
          </a:p>
          <a:p>
            <a:pPr eaLnBrk="1" hangingPunct="1"/>
            <a:r>
              <a:rPr lang="en-GB" dirty="0" smtClean="0"/>
              <a:t>IRUS-UK: Institutional Repository Usage Statistics – UK</a:t>
            </a:r>
          </a:p>
          <a:p>
            <a:pPr lvl="1" eaLnBrk="1" hangingPunct="1"/>
            <a:r>
              <a:rPr lang="en-GB" dirty="0" smtClean="0"/>
              <a:t>Enable UK IRs to share/expose usage statistics based on a global standard – COUNTER</a:t>
            </a:r>
          </a:p>
          <a:p>
            <a:pPr lvl="1" eaLnBrk="1" hangingPunct="1"/>
            <a:endParaRPr lang="en-GB" sz="1200" dirty="0" smtClean="0"/>
          </a:p>
        </p:txBody>
      </p:sp>
      <p:pic>
        <p:nvPicPr>
          <p:cNvPr id="1026" name="Picture 2" descr="C:\Users\Ross\Documents\word\Counter\IRUS\Inter Russ Speak Uro Soc 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28600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“What’s the value proposition?”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42275" cy="4343400"/>
          </a:xfrm>
        </p:spPr>
        <p:txBody>
          <a:bodyPr/>
          <a:lstStyle/>
          <a:p>
            <a:r>
              <a:rPr lang="en-GB" dirty="0" smtClean="0"/>
              <a:t>F</a:t>
            </a:r>
            <a:r>
              <a:rPr lang="en-GB" dirty="0" smtClean="0"/>
              <a:t>acilitates </a:t>
            </a:r>
            <a:r>
              <a:rPr lang="en-GB" dirty="0" smtClean="0"/>
              <a:t>comparable, standards-based </a:t>
            </a:r>
            <a:r>
              <a:rPr lang="en-GB" dirty="0" smtClean="0"/>
              <a:t>measurements</a:t>
            </a:r>
          </a:p>
          <a:p>
            <a:r>
              <a:rPr lang="en-GB" dirty="0" smtClean="0"/>
              <a:t>P</a:t>
            </a:r>
            <a:r>
              <a:rPr lang="en-GB" dirty="0" smtClean="0"/>
              <a:t>rovides </a:t>
            </a:r>
            <a:r>
              <a:rPr lang="en-GB" dirty="0" smtClean="0"/>
              <a:t>consistent and comprehensive statistics conforming to a well-recognised, global standard (COUNTER)</a:t>
            </a:r>
          </a:p>
          <a:p>
            <a:r>
              <a:rPr lang="en-GB" dirty="0" smtClean="0"/>
              <a:t>P</a:t>
            </a:r>
            <a:r>
              <a:rPr lang="en-GB" dirty="0" smtClean="0"/>
              <a:t>rovides </a:t>
            </a:r>
            <a:r>
              <a:rPr lang="en-GB" dirty="0" smtClean="0"/>
              <a:t>statistics on the same basis as those from other conformant supplier including scholarly publishers</a:t>
            </a:r>
          </a:p>
          <a:p>
            <a:r>
              <a:rPr lang="en-GB" dirty="0" smtClean="0"/>
              <a:t>P</a:t>
            </a:r>
            <a:r>
              <a:rPr lang="en-GB" dirty="0" smtClean="0"/>
              <a:t>resents </a:t>
            </a:r>
            <a:r>
              <a:rPr lang="en-GB" dirty="0" smtClean="0"/>
              <a:t>opportunities for benchmarking at a national level</a:t>
            </a:r>
          </a:p>
          <a:p>
            <a:r>
              <a:rPr lang="en-GB" dirty="0" smtClean="0"/>
              <a:t>P</a:t>
            </a:r>
            <a:r>
              <a:rPr lang="en-GB" dirty="0" smtClean="0"/>
              <a:t>rovides </a:t>
            </a:r>
            <a:r>
              <a:rPr lang="en-GB" dirty="0" smtClean="0"/>
              <a:t>an evidence base for repositories to develop policies and initiatives to help support their objectives</a:t>
            </a:r>
          </a:p>
          <a:p>
            <a:r>
              <a:rPr lang="en-GB" dirty="0" smtClean="0"/>
              <a:t>Helps develop </a:t>
            </a:r>
            <a:r>
              <a:rPr lang="en-GB" dirty="0" smtClean="0"/>
              <a:t>a user community that will ensure that the service is responsive to user </a:t>
            </a:r>
            <a:r>
              <a:rPr lang="en-GB" dirty="0" smtClean="0"/>
              <a:t>requirements</a:t>
            </a:r>
            <a:endParaRPr lang="en-GB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</a:t>
            </a:r>
            <a:r>
              <a:rPr lang="en-GB" dirty="0" smtClean="0"/>
              <a:t>“What’s </a:t>
            </a:r>
            <a:r>
              <a:rPr lang="en-GB" dirty="0" smtClean="0"/>
              <a:t>the value proposition</a:t>
            </a:r>
            <a:r>
              <a:rPr lang="en-GB" dirty="0" smtClean="0"/>
              <a:t>?”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Additionally :</a:t>
            </a:r>
          </a:p>
          <a:p>
            <a:pPr lvl="1"/>
            <a:r>
              <a:rPr lang="en-GB" sz="1600" dirty="0" smtClean="0"/>
              <a:t>Cost to repository of participating in IRUS-UK: </a:t>
            </a:r>
          </a:p>
          <a:p>
            <a:pPr lvl="2"/>
            <a:r>
              <a:rPr lang="en-GB" sz="1600" dirty="0" smtClean="0"/>
              <a:t>Financially = nothing (until at </a:t>
            </a:r>
            <a:r>
              <a:rPr lang="en-GB" sz="1600" dirty="0" smtClean="0"/>
              <a:t>least 2015/16</a:t>
            </a:r>
            <a:r>
              <a:rPr lang="en-GB" sz="1600" dirty="0" smtClean="0"/>
              <a:t>)</a:t>
            </a:r>
          </a:p>
          <a:p>
            <a:pPr lvl="2"/>
            <a:r>
              <a:rPr lang="en-GB" sz="1600" dirty="0" err="1" smtClean="0"/>
              <a:t>Timewise</a:t>
            </a:r>
            <a:r>
              <a:rPr lang="en-GB" sz="1600" dirty="0" smtClean="0"/>
              <a:t> = the time taken to apply and test a patch – typically 5-10 </a:t>
            </a:r>
            <a:r>
              <a:rPr lang="en-GB" sz="1600" dirty="0" smtClean="0"/>
              <a:t>minutes</a:t>
            </a:r>
          </a:p>
          <a:p>
            <a:pPr lvl="2">
              <a:buNone/>
            </a:pPr>
            <a:endParaRPr lang="en-GB" sz="1600" dirty="0" smtClean="0"/>
          </a:p>
          <a:p>
            <a:pPr lvl="1"/>
            <a:r>
              <a:rPr lang="en-GB" sz="1600" dirty="0" smtClean="0"/>
              <a:t>Each institution's repository/</a:t>
            </a:r>
            <a:r>
              <a:rPr lang="en-GB" sz="1600" dirty="0" err="1" smtClean="0"/>
              <a:t>ies</a:t>
            </a:r>
            <a:r>
              <a:rPr lang="en-GB" sz="1600" dirty="0" smtClean="0"/>
              <a:t> will get standardised statistics conforming to the COUNTER standard for free - whereas, to achieve it themselves </a:t>
            </a:r>
            <a:r>
              <a:rPr lang="en-GB" sz="1600" dirty="0" smtClean="0"/>
              <a:t>they would bear the cost of the formal audit </a:t>
            </a:r>
            <a:r>
              <a:rPr lang="en-GB" sz="1600" smtClean="0"/>
              <a:t>and all associated </a:t>
            </a:r>
            <a:r>
              <a:rPr lang="en-GB" sz="1600" dirty="0" smtClean="0"/>
              <a:t>work.</a:t>
            </a:r>
            <a:endParaRPr lang="en-GB" sz="16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IRUS-UK: how to join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 eaLnBrk="1" hangingPunct="1">
              <a:defRPr/>
            </a:pPr>
            <a:r>
              <a:rPr lang="en-US" sz="2200" dirty="0" smtClean="0"/>
              <a:t>If you are a UK repository:</a:t>
            </a:r>
          </a:p>
          <a:p>
            <a:pPr marL="692150" lvl="1" indent="-342900" eaLnBrk="1" hangingPunct="1">
              <a:defRPr/>
            </a:pPr>
            <a:r>
              <a:rPr lang="en-US" sz="2000" dirty="0" smtClean="0"/>
              <a:t>Contact us at irus.mimas.ac.uk to register your interest</a:t>
            </a:r>
          </a:p>
          <a:p>
            <a:pPr marL="692150" lvl="1" indent="-342900" eaLnBrk="1" hangingPunct="1">
              <a:defRPr/>
            </a:pPr>
            <a:r>
              <a:rPr lang="en-US" sz="2000" dirty="0" smtClean="0"/>
              <a:t>Answer a few questions on the type of repository you have and the version you are running</a:t>
            </a:r>
          </a:p>
          <a:p>
            <a:pPr lvl="1" eaLnBrk="1" hangingPunct="1">
              <a:defRPr/>
            </a:pPr>
            <a:r>
              <a:rPr lang="en-US" sz="2000" dirty="0" smtClean="0"/>
              <a:t>Get advice from us on what work will be involved depending on your repository type and version</a:t>
            </a:r>
          </a:p>
          <a:p>
            <a:pPr lvl="1" eaLnBrk="1" hangingPunct="1">
              <a:defRPr/>
            </a:pPr>
            <a:r>
              <a:rPr lang="en-US" sz="2000" dirty="0" smtClean="0"/>
              <a:t>Implement any changes advised and then see your usage data instantly in IRUS-UK with no more work from you</a:t>
            </a:r>
          </a:p>
          <a:p>
            <a:pPr marL="349250" lvl="1" indent="0" eaLnBrk="1" hangingPunct="1">
              <a:buNone/>
              <a:defRPr/>
            </a:pPr>
            <a:endParaRPr lang="en-US" sz="2000" dirty="0" smtClean="0"/>
          </a:p>
          <a:p>
            <a:pPr marL="349250" lvl="1" indent="0" eaLnBrk="1" hangingPunct="1">
              <a:buNone/>
              <a:defRPr/>
            </a:pPr>
            <a:r>
              <a:rPr lang="en-GB" sz="2000" i="1" dirty="0" smtClean="0"/>
              <a:t>“The set up was quick and painless, which is always a delight!”</a:t>
            </a:r>
          </a:p>
          <a:p>
            <a:pPr marL="349250" lvl="1" indent="0" eaLnBrk="1" hangingPunct="1">
              <a:buNone/>
              <a:defRPr/>
            </a:pPr>
            <a:r>
              <a:rPr lang="en-GB" sz="2000" i="1" dirty="0" smtClean="0"/>
              <a:t>“Consistent collection of statistics without me having to do it!” </a:t>
            </a:r>
            <a:endParaRPr lang="en-US" sz="2000" i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Contacts &amp; Information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If </a:t>
            </a:r>
            <a:r>
              <a:rPr lang="en-GB" sz="2000" dirty="0" smtClean="0"/>
              <a:t>you wish to contact </a:t>
            </a:r>
            <a:r>
              <a:rPr lang="en-GB" sz="2000" dirty="0" smtClean="0"/>
              <a:t>IRUS-UK: </a:t>
            </a:r>
            <a:endParaRPr lang="en-GB" sz="2000" dirty="0" smtClean="0"/>
          </a:p>
          <a:p>
            <a:pPr lvl="1" eaLnBrk="1" hangingPunct="1"/>
            <a:r>
              <a:rPr lang="en-GB" sz="2000" dirty="0" smtClean="0">
                <a:hlinkClick r:id="rId2"/>
              </a:rPr>
              <a:t>irus@mimas.ac.uk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Project web site:</a:t>
            </a:r>
          </a:p>
          <a:p>
            <a:pPr lvl="1" eaLnBrk="1" hangingPunct="1"/>
            <a:r>
              <a:rPr lang="en-GB" sz="2000" dirty="0" smtClean="0">
                <a:hlinkClick r:id="rId3"/>
              </a:rPr>
              <a:t>http</a:t>
            </a:r>
            <a:r>
              <a:rPr lang="en-GB" sz="2000" dirty="0" smtClean="0">
                <a:hlinkClick r:id="rId3"/>
              </a:rPr>
              <a:t>://irus.mimas.ac.uk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 eaLnBrk="1" hangingPunct="1">
              <a:defRPr/>
            </a:pPr>
            <a:r>
              <a:rPr lang="en-US" sz="2000" dirty="0" smtClean="0"/>
              <a:t>Further IRUS-UK webinars to be scheduled for 2014</a:t>
            </a:r>
            <a:endParaRPr lang="en-US" sz="2000" dirty="0" smtClean="0"/>
          </a:p>
          <a:p>
            <a:pPr eaLnBrk="1" hangingPunct="1"/>
            <a:r>
              <a:rPr lang="en-GB" sz="2000" dirty="0" smtClean="0"/>
              <a:t>Thank </a:t>
            </a:r>
            <a:r>
              <a:rPr lang="en-GB" sz="2000" dirty="0" smtClean="0"/>
              <a:t>you!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IRUS-UK: aim &amp;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Collect raw usage data from UK IRs for *all item types* within repositories</a:t>
            </a:r>
          </a:p>
          <a:p>
            <a:pPr lvl="1" eaLnBrk="1" hangingPunct="1"/>
            <a:r>
              <a:rPr lang="en-GB" dirty="0" smtClean="0"/>
              <a:t>Downloads not record views</a:t>
            </a:r>
          </a:p>
          <a:p>
            <a:pPr lvl="1" eaLnBrk="1" hangingPunct="1"/>
            <a:r>
              <a:rPr lang="en-GB" dirty="0" smtClean="0"/>
              <a:t>Not just articles</a:t>
            </a:r>
          </a:p>
          <a:p>
            <a:pPr eaLnBrk="1" hangingPunct="1"/>
            <a:r>
              <a:rPr lang="en-GB" dirty="0" smtClean="0"/>
              <a:t>Process those raw data into COUNTER-compliant statistics</a:t>
            </a:r>
          </a:p>
          <a:p>
            <a:pPr eaLnBrk="1" hangingPunct="1"/>
            <a:r>
              <a:rPr lang="en-GB" dirty="0" smtClean="0"/>
              <a:t>Return those statistics(+) back to the originating repositories for their own use</a:t>
            </a:r>
          </a:p>
          <a:p>
            <a:pPr eaLnBrk="1" hangingPunct="1"/>
            <a:r>
              <a:rPr lang="en-GB" dirty="0" smtClean="0"/>
              <a:t>Give </a:t>
            </a:r>
            <a:r>
              <a:rPr lang="en-GB" dirty="0" err="1" smtClean="0"/>
              <a:t>Jisc</a:t>
            </a:r>
            <a:r>
              <a:rPr lang="en-GB" dirty="0" smtClean="0"/>
              <a:t> (and others) a wider picture of the overall use of UK repositories</a:t>
            </a:r>
          </a:p>
          <a:p>
            <a:pPr lvl="1" eaLnBrk="1" hangingPunct="1"/>
            <a:r>
              <a:rPr lang="en-GB" dirty="0" smtClean="0"/>
              <a:t>demonstrate their value and place in the dissemination of scholarly outputs </a:t>
            </a:r>
          </a:p>
          <a:p>
            <a:pPr eaLnBrk="1" hangingPunct="1"/>
            <a:r>
              <a:rPr lang="en-GB" dirty="0" smtClean="0"/>
              <a:t>Offer opportunities for benchmarking/profiling/reporting/ </a:t>
            </a:r>
          </a:p>
          <a:p>
            <a:pPr eaLnBrk="1" hangingPunct="1"/>
            <a:r>
              <a:rPr lang="en-GB" dirty="0" smtClean="0"/>
              <a:t>Act as an intermediary between UK repositories and other agencies</a:t>
            </a:r>
          </a:p>
          <a:p>
            <a:pPr lvl="1" eaLnBrk="1" hangingPunct="1"/>
            <a:r>
              <a:rPr lang="en-GB" dirty="0" smtClean="0"/>
              <a:t>e.g. global central clearinghouse, national shared services, </a:t>
            </a:r>
            <a:r>
              <a:rPr lang="en-GB" dirty="0" err="1" smtClean="0"/>
              <a:t>OpenAIRE</a:t>
            </a:r>
            <a:r>
              <a:rPr lang="en-GB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gathering 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Considered 2 scenarios for gathering data</a:t>
            </a:r>
          </a:p>
          <a:p>
            <a:pPr lvl="1" eaLnBrk="1" hangingPunct="1"/>
            <a:r>
              <a:rPr lang="en-US" dirty="0" smtClean="0"/>
              <a:t>Push: ‘Tracker’ code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Whenever a download occurs the repository ‘pings’ the IRUS-UK server with details about the download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Pushes metadata to a third-party server as </a:t>
            </a:r>
            <a:r>
              <a:rPr lang="en-US" dirty="0" err="1" smtClean="0"/>
              <a:t>OpenURL</a:t>
            </a:r>
            <a:r>
              <a:rPr lang="en-US" dirty="0" smtClean="0"/>
              <a:t> Key/Value strings</a:t>
            </a:r>
          </a:p>
          <a:p>
            <a:pPr lvl="1" eaLnBrk="1" hangingPunct="1"/>
            <a:r>
              <a:rPr lang="en-US" dirty="0" smtClean="0"/>
              <a:t>Pull: OAI-PMH harvesting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When a download occurs the details of the event are stored on the local repository server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Repurposed to expose usage events as </a:t>
            </a:r>
            <a:r>
              <a:rPr lang="en-US" dirty="0" err="1" smtClean="0"/>
              <a:t>OpenURL</a:t>
            </a:r>
            <a:r>
              <a:rPr lang="en-US" dirty="0" smtClean="0"/>
              <a:t> Context Objects</a:t>
            </a:r>
          </a:p>
          <a:p>
            <a:pPr lvl="2" eaLnBrk="1" hangingPunct="1">
              <a:buClr>
                <a:srgbClr val="CFDC1B"/>
              </a:buClr>
            </a:pPr>
            <a:r>
              <a:rPr lang="en-US" dirty="0" smtClean="0"/>
              <a:t>IRUS-UK periodically harvests the download data using the OAI-PMH protocol</a:t>
            </a:r>
          </a:p>
          <a:p>
            <a:pPr eaLnBrk="1" hangingPunct="1"/>
            <a:r>
              <a:rPr lang="en-US" dirty="0" smtClean="0"/>
              <a:t> Opted for the Tracker</a:t>
            </a:r>
          </a:p>
          <a:p>
            <a:pPr lvl="1" eaLnBrk="1" hangingPunct="1"/>
            <a:r>
              <a:rPr lang="en-US" dirty="0" smtClean="0"/>
              <a:t>Just easier - but </a:t>
            </a:r>
            <a:r>
              <a:rPr lang="en-US" dirty="0" err="1" smtClean="0"/>
              <a:t>minimise</a:t>
            </a:r>
            <a:r>
              <a:rPr lang="en-US" dirty="0" smtClean="0"/>
              <a:t> data pushed</a:t>
            </a:r>
          </a:p>
          <a:p>
            <a:pPr lvl="1" eaLnBrk="1" hangingPunct="1"/>
            <a:r>
              <a:rPr lang="en-US" dirty="0" smtClean="0"/>
              <a:t>Patches for </a:t>
            </a:r>
            <a:r>
              <a:rPr lang="en-US" dirty="0" err="1" smtClean="0"/>
              <a:t>Dspace</a:t>
            </a:r>
            <a:r>
              <a:rPr lang="en-US" dirty="0" smtClean="0"/>
              <a:t> (1.8.x and 3.x) and Plug-in for </a:t>
            </a:r>
            <a:r>
              <a:rPr lang="en-US" dirty="0" err="1" smtClean="0"/>
              <a:t>Eprints</a:t>
            </a:r>
            <a:r>
              <a:rPr lang="en-US" dirty="0" smtClean="0"/>
              <a:t> (3.3.x)</a:t>
            </a:r>
          </a:p>
          <a:p>
            <a:pPr lvl="1" eaLnBrk="1" hangingPunct="1"/>
            <a:r>
              <a:rPr lang="en-US" dirty="0" smtClean="0"/>
              <a:t>Implementation guidelines for Fedora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IRUS-UK: Tracker OpenURL strings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OpenURL key/value pairs</a:t>
            </a:r>
          </a:p>
          <a:p>
            <a:pPr lvl="1" eaLnBrk="1" hangingPunct="1"/>
            <a:r>
              <a:rPr lang="en-GB" sz="2000" smtClean="0"/>
              <a:t>url_ver=Z39.88-2004</a:t>
            </a:r>
          </a:p>
          <a:p>
            <a:pPr lvl="1" eaLnBrk="1" hangingPunct="1"/>
            <a:r>
              <a:rPr lang="en-GB" sz="2000" smtClean="0"/>
              <a:t>url_tim=2012-07-05T22%3A59%3A59Z</a:t>
            </a:r>
          </a:p>
          <a:p>
            <a:pPr lvl="1" eaLnBrk="1" hangingPunct="1"/>
            <a:r>
              <a:rPr lang="en-GB" sz="2000" smtClean="0"/>
              <a:t>req_id=urn%3Aip%3A86.15.47.114</a:t>
            </a:r>
          </a:p>
          <a:p>
            <a:pPr lvl="1" eaLnBrk="1" hangingPunct="1"/>
            <a:r>
              <a:rPr lang="en-GB" sz="2000" smtClean="0"/>
              <a:t>req_dat=Mozilla%2F5.0+(iPhone%3B+U%3B+CPU+iPhone+OS+5_1_1+like+Mac+OS+X%3B+en-us)+AppleWebKit%2F534.46.0+(KHTML%2C+like+Gecko)+CriOS%2F19.0.1084.60+Mobile%2F9B208+Safari%2F7534.48.3</a:t>
            </a:r>
          </a:p>
          <a:p>
            <a:pPr lvl="1" eaLnBrk="1" hangingPunct="1"/>
            <a:r>
              <a:rPr lang="en-GB" sz="2000" smtClean="0"/>
              <a:t>rft.artnum=oai%3Aeprints.hud.ac.uk%3A8795</a:t>
            </a:r>
          </a:p>
          <a:p>
            <a:pPr lvl="1" eaLnBrk="1" hangingPunct="1"/>
            <a:r>
              <a:rPr lang="en-GB" sz="2000" smtClean="0"/>
              <a:t>svc_format=application%2Fpdf</a:t>
            </a:r>
          </a:p>
          <a:p>
            <a:pPr lvl="1" eaLnBrk="1" hangingPunct="1"/>
            <a:r>
              <a:rPr lang="en-GB" sz="2000" smtClean="0"/>
              <a:t>rfr_id=eprints.hud.ac.uk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processing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Logs are processed daily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1: Perl script parses the logs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entries from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recognised IRs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Sorts and filters entries following COUNTER rules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Consolidates daily accesses for each item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Outputs to intermediate file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2: Perl script parses intermediate file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each item in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IRUS DB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item is unknown to the system add item with (most) metadata “unknown”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DB with new statistics (for both ‘known’ &amp; ‘known unknowns’)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3: Obtain “unknown” metadata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‘known unknowns’ uses an OAI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GetRecord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retrieve metadata from Source IR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the metadata to DB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IRUS-UK: Overall Summary</a:t>
            </a:r>
            <a:endParaRPr lang="en-GB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IRUS-UK: Repository Totals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IRUS-UK: Item Types Totals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692" y="1600200"/>
            <a:ext cx="69494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2">
      <a:dk1>
        <a:srgbClr val="313032"/>
      </a:dk1>
      <a:lt1>
        <a:sysClr val="window" lastClr="FFFFFF"/>
      </a:lt1>
      <a:dk2>
        <a:srgbClr val="6D6F72"/>
      </a:dk2>
      <a:lt2>
        <a:srgbClr val="F2F2F2"/>
      </a:lt2>
      <a:accent1>
        <a:srgbClr val="16B4CD"/>
      </a:accent1>
      <a:accent2>
        <a:srgbClr val="F8A131"/>
      </a:accent2>
      <a:accent3>
        <a:srgbClr val="DB0F46"/>
      </a:accent3>
      <a:accent4>
        <a:srgbClr val="12998B"/>
      </a:accent4>
      <a:accent5>
        <a:srgbClr val="A9278D"/>
      </a:accent5>
      <a:accent6>
        <a:srgbClr val="CFDC1B"/>
      </a:accent6>
      <a:hlink>
        <a:srgbClr val="16B4CD"/>
      </a:hlink>
      <a:folHlink>
        <a:srgbClr val="16B4CD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712</TotalTime>
  <Words>1433</Words>
  <Application>Microsoft Office PowerPoint</Application>
  <PresentationFormat>On-screen Show (4:3)</PresentationFormat>
  <Paragraphs>190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Slide 1</vt:lpstr>
      <vt:lpstr>IRUS-UK</vt:lpstr>
      <vt:lpstr>IRUS-UK: aim &amp; objectives</vt:lpstr>
      <vt:lpstr>IRUS-UK: gathering data</vt:lpstr>
      <vt:lpstr>IRUS-UK: Tracker OpenURL strings </vt:lpstr>
      <vt:lpstr>IRUS-UK: processing data</vt:lpstr>
      <vt:lpstr>IRUS-UK: Overall Summary</vt:lpstr>
      <vt:lpstr>IRUS-UK: Repository Totals</vt:lpstr>
      <vt:lpstr>IRUS-UK: Item Types Totals</vt:lpstr>
      <vt:lpstr>IRUS-UK: Item Type &lt;-&gt;IR: Item Type</vt:lpstr>
      <vt:lpstr>IRUS-UK: DOI Summary Stats</vt:lpstr>
      <vt:lpstr>IRUS-UK: Title/Author Search</vt:lpstr>
      <vt:lpstr>IRUS-UK: Ingest Summary Stats</vt:lpstr>
      <vt:lpstr>IRUS-UK: IR1 Report LSE Sep-Oct 2013</vt:lpstr>
      <vt:lpstr>IRUS-UK: ETD1 Report Sep-Oct 2013  White Rose Etheses Online</vt:lpstr>
      <vt:lpstr>IRUS-UK: CAR1 Report Jul-Aug 2012</vt:lpstr>
      <vt:lpstr>IRUS-UK: the old ingest process</vt:lpstr>
      <vt:lpstr>IRUS-UK: the new ingest process (1)</vt:lpstr>
      <vt:lpstr>IRUS-UK: the new ingest process (2)</vt:lpstr>
      <vt:lpstr>IRUS-UK: “What’s the value proposition?”</vt:lpstr>
      <vt:lpstr>IRUS-UK: “What’s the value proposition?”</vt:lpstr>
      <vt:lpstr>IRUS-UK: how to join</vt:lpstr>
      <vt:lpstr>Contacts &amp;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IRUS-UK</dc:title>
  <dc:creator>Paul</dc:creator>
  <cp:lastModifiedBy>MacIntyre</cp:lastModifiedBy>
  <cp:revision>70</cp:revision>
  <dcterms:created xsi:type="dcterms:W3CDTF">2012-07-05T14:08:39Z</dcterms:created>
  <dcterms:modified xsi:type="dcterms:W3CDTF">2013-11-29T14:56:25Z</dcterms:modified>
</cp:coreProperties>
</file>